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695" r:id="rId6"/>
  </p:sldMasterIdLst>
  <p:notesMasterIdLst>
    <p:notesMasterId r:id="rId31"/>
  </p:notesMasterIdLst>
  <p:handoutMasterIdLst>
    <p:handoutMasterId r:id="rId32"/>
  </p:handoutMasterIdLst>
  <p:sldIdLst>
    <p:sldId id="279" r:id="rId7"/>
    <p:sldId id="270" r:id="rId8"/>
    <p:sldId id="309" r:id="rId9"/>
    <p:sldId id="288" r:id="rId10"/>
    <p:sldId id="303" r:id="rId11"/>
    <p:sldId id="308" r:id="rId12"/>
    <p:sldId id="305" r:id="rId13"/>
    <p:sldId id="304" r:id="rId14"/>
    <p:sldId id="289" r:id="rId15"/>
    <p:sldId id="273" r:id="rId16"/>
    <p:sldId id="307" r:id="rId17"/>
    <p:sldId id="296" r:id="rId18"/>
    <p:sldId id="295" r:id="rId19"/>
    <p:sldId id="291" r:id="rId20"/>
    <p:sldId id="306" r:id="rId21"/>
    <p:sldId id="293" r:id="rId22"/>
    <p:sldId id="290" r:id="rId23"/>
    <p:sldId id="278" r:id="rId24"/>
    <p:sldId id="302" r:id="rId25"/>
    <p:sldId id="282" r:id="rId26"/>
    <p:sldId id="277" r:id="rId27"/>
    <p:sldId id="297" r:id="rId28"/>
    <p:sldId id="299" r:id="rId29"/>
    <p:sldId id="301" r:id="rId30"/>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6"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80" autoAdjust="0"/>
  </p:normalViewPr>
  <p:slideViewPr>
    <p:cSldViewPr>
      <p:cViewPr>
        <p:scale>
          <a:sx n="70" d="100"/>
          <a:sy n="70" d="100"/>
        </p:scale>
        <p:origin x="738" y="120"/>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t>10/13/2017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t>10/13/2017</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A7840C-9AC3-4342-99A8-29A7E9BEF58B}" type="slidenum">
              <a:rPr lang="en-GB" smtClean="0"/>
              <a:t>15</a:t>
            </a:fld>
            <a:endParaRPr lang="en-GB"/>
          </a:p>
        </p:txBody>
      </p:sp>
    </p:spTree>
    <p:extLst>
      <p:ext uri="{BB962C8B-B14F-4D97-AF65-F5344CB8AC3E}">
        <p14:creationId xmlns:p14="http://schemas.microsoft.com/office/powerpoint/2010/main" val="1457671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62" name="Rectangle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lnSpc>
                <a:spcPct val="90000"/>
              </a:lnSpc>
            </a:pPr>
            <a:endParaRPr sz="3200">
              <a:solidFill>
                <a:schemeClr val="tx2"/>
              </a:solidFill>
            </a:endParaRPr>
          </a:p>
        </p:txBody>
      </p:sp>
      <p:sp>
        <p:nvSpPr>
          <p:cNvPr id="2" name="Title 1"/>
          <p:cNvSpPr>
            <a:spLocks noGrp="1"/>
          </p:cNvSpPr>
          <p:nvPr>
            <p:ph type="ctrTitle"/>
          </p:nvPr>
        </p:nvSpPr>
        <p:spPr>
          <a:xfrm>
            <a:off x="1218883" y="1905002"/>
            <a:ext cx="9751060" cy="2147926"/>
          </a:xfrm>
        </p:spPr>
        <p:txBody>
          <a:bodyPr anchor="ctr">
            <a:normAutofit/>
          </a:bodyPr>
          <a:lstStyle>
            <a:lvl1pPr algn="ctr">
              <a:defRPr sz="4400" cap="all" normalizeH="0" baseline="0"/>
            </a:lvl1pPr>
          </a:lstStyle>
          <a:p>
            <a:r>
              <a:rPr lang="en-US"/>
              <a:t>Click to edit Master title style</a:t>
            </a:r>
            <a:endParaRPr/>
          </a:p>
        </p:txBody>
      </p:sp>
      <p:sp>
        <p:nvSpPr>
          <p:cNvPr id="3" name="Subtitle 2"/>
          <p:cNvSpPr>
            <a:spLocks noGrp="1"/>
          </p:cNvSpPr>
          <p:nvPr>
            <p:ph type="subTitle" idx="1"/>
          </p:nvPr>
        </p:nvSpPr>
        <p:spPr>
          <a:xfrm>
            <a:off x="1218883" y="4140200"/>
            <a:ext cx="975106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a:t>Click to edit Master title style</a:t>
            </a:r>
            <a:endParaRPr/>
          </a:p>
        </p:txBody>
      </p:sp>
      <p:sp>
        <p:nvSpPr>
          <p:cNvPr id="9" name="Rectangle 8" descr="&#10;"/>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10;"/>
          <p:cNvSpPr>
            <a:spLocks noGrp="1"/>
          </p:cNvSpPr>
          <p:nvPr>
            <p:ph type="pic" idx="1"/>
          </p:nvPr>
        </p:nvSpPr>
        <p:spPr>
          <a:xfrm>
            <a:off x="507868" y="482600"/>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dirty="0"/>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10/13/2017</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0043" y="482599"/>
            <a:ext cx="1843982" cy="57912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162" y="482599"/>
            <a:ext cx="9040045" cy="57912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10/13/2017</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GB"/>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7412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1570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GB"/>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56095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1328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6896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227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141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10/13/2017</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GB"/>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1549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GB"/>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GB"/>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5156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6718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7051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GB"/>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1483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8049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GB"/>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1127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7692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5389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428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1218883" y="1524000"/>
            <a:ext cx="9751060" cy="1992597"/>
          </a:xfrm>
        </p:spPr>
        <p:txBody>
          <a:bodyPr anchor="b" anchorCtr="0">
            <a:noAutofit/>
          </a:bodyPr>
          <a:lstStyle>
            <a:lvl1pPr algn="ctr">
              <a:defRPr sz="4400" b="0" cap="all" baseline="0"/>
            </a:lvl1pPr>
          </a:lstStyle>
          <a:p>
            <a:r>
              <a:rPr lang="en-US"/>
              <a:t>Click to edit Master title style</a:t>
            </a:r>
            <a:endParaRPr/>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B9B9059-F1D6-41D0-95CF-D21CAA096B3A}" type="datetimeFigureOut">
              <a:rPr lang="en-US"/>
              <a:t>10/13/2017</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715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GB"/>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2899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GB"/>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GB"/>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8699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9512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EC88C5-1579-4640-9531-5EDC7D26B4F8}" type="datetimeFigureOut">
              <a:rPr lang="en-GB" smtClean="0">
                <a:solidFill>
                  <a:prstClr val="black">
                    <a:tint val="75000"/>
                  </a:prstClr>
                </a:solidFill>
              </a:rPr>
              <a:pPr/>
              <a:t>13/10/2017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2705865-2949-46BA-A20D-1BA52A70EF2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7080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B9B9059-F1D6-41D0-95CF-D21CAA096B3A}" type="datetimeFigureOut">
              <a:rPr lang="en-US"/>
              <a:t>10/13/2017</a:t>
            </a:fld>
            <a:endParaRPr/>
          </a:p>
        </p:txBody>
      </p:sp>
      <p:sp>
        <p:nvSpPr>
          <p:cNvPr id="7" name="Slide Number Placeholder 6"/>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B9B9059-F1D6-41D0-95CF-D21CAA096B3A}" type="datetimeFigureOut">
              <a:rPr lang="en-US"/>
              <a:t>10/13/2017</a:t>
            </a:fld>
            <a:endParaRPr/>
          </a:p>
        </p:txBody>
      </p:sp>
      <p:sp>
        <p:nvSpPr>
          <p:cNvPr id="9" name="Slide Number Placeholder 8"/>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B9B9059-F1D6-41D0-95CF-D21CAA096B3A}" type="datetimeFigureOut">
              <a:rPr lang="en-US"/>
              <a:t>10/13/2017</a:t>
            </a:fld>
            <a:endParaRPr/>
          </a:p>
        </p:txBody>
      </p:sp>
      <p:sp>
        <p:nvSpPr>
          <p:cNvPr id="5" name="Slide Number Placeholder 4"/>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a:t>Click to edit Master title style</a:t>
            </a:r>
            <a:endParaRPr/>
          </a:p>
        </p:txBody>
      </p:sp>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Content Placeholder 2"/>
          <p:cNvSpPr>
            <a:spLocks noGrp="1"/>
          </p:cNvSpPr>
          <p:nvPr>
            <p:ph idx="1"/>
          </p:nvPr>
        </p:nvSpPr>
        <p:spPr bwMode="white">
          <a:xfrm>
            <a:off x="507868" y="482600"/>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6399133" y="1905000"/>
            <a:ext cx="5180251" cy="17272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10;"/>
          <p:cNvSpPr>
            <a:spLocks noGrp="1"/>
          </p:cNvSpPr>
          <p:nvPr>
            <p:ph type="pic" idx="1"/>
          </p:nvPr>
        </p:nvSpPr>
        <p:spPr>
          <a:xfrm>
            <a:off x="507869"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6399133"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a:p>
        </p:txBody>
      </p:sp>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a:pPr/>
              <a:t>10/13/2017</a:t>
            </a:fld>
            <a:endParaRPr/>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2" r:id="rId10"/>
    <p:sldLayoutId id="2147483678"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63EC88C5-1579-4640-9531-5EDC7D26B4F8}" type="datetimeFigureOut">
              <a:rPr lang="en-GB" smtClean="0">
                <a:solidFill>
                  <a:prstClr val="black">
                    <a:tint val="75000"/>
                  </a:prstClr>
                </a:solidFill>
              </a:rPr>
              <a:pPr defTabSz="914126"/>
              <a:t>13/10/2017</a:t>
            </a:fld>
            <a:endParaRPr lang="en-GB">
              <a:solidFill>
                <a:prstClr val="black">
                  <a:tint val="75000"/>
                </a:prstClr>
              </a:solidFill>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GB">
              <a:solidFill>
                <a:prstClr val="black">
                  <a:tint val="75000"/>
                </a:prstClr>
              </a:solidFill>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02705865-2949-46BA-A20D-1BA52A70EF21}" type="slidenum">
              <a:rPr lang="en-GB" smtClean="0">
                <a:solidFill>
                  <a:prstClr val="black">
                    <a:tint val="75000"/>
                  </a:prstClr>
                </a:solidFill>
              </a:rPr>
              <a:pPr defTabSz="914126"/>
              <a:t>‹#›</a:t>
            </a:fld>
            <a:endParaRPr lang="en-GB">
              <a:solidFill>
                <a:prstClr val="black">
                  <a:tint val="75000"/>
                </a:prstClr>
              </a:solidFill>
            </a:endParaRPr>
          </a:p>
        </p:txBody>
      </p:sp>
    </p:spTree>
    <p:extLst>
      <p:ext uri="{BB962C8B-B14F-4D97-AF65-F5344CB8AC3E}">
        <p14:creationId xmlns:p14="http://schemas.microsoft.com/office/powerpoint/2010/main" val="137831297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63EC88C5-1579-4640-9531-5EDC7D26B4F8}" type="datetimeFigureOut">
              <a:rPr lang="en-GB" smtClean="0">
                <a:solidFill>
                  <a:prstClr val="black">
                    <a:tint val="75000"/>
                  </a:prstClr>
                </a:solidFill>
              </a:rPr>
              <a:pPr defTabSz="914126"/>
              <a:t>13/10/2017</a:t>
            </a:fld>
            <a:endParaRPr lang="en-GB">
              <a:solidFill>
                <a:prstClr val="black">
                  <a:tint val="75000"/>
                </a:prstClr>
              </a:solidFill>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GB">
              <a:solidFill>
                <a:prstClr val="black">
                  <a:tint val="75000"/>
                </a:prstClr>
              </a:solidFill>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02705865-2949-46BA-A20D-1BA52A70EF21}" type="slidenum">
              <a:rPr lang="en-GB" smtClean="0">
                <a:solidFill>
                  <a:prstClr val="black">
                    <a:tint val="75000"/>
                  </a:prstClr>
                </a:solidFill>
              </a:rPr>
              <a:pPr defTabSz="914126"/>
              <a:t>‹#›</a:t>
            </a:fld>
            <a:endParaRPr lang="en-GB">
              <a:solidFill>
                <a:prstClr val="black">
                  <a:tint val="75000"/>
                </a:prstClr>
              </a:solidFill>
            </a:endParaRPr>
          </a:p>
        </p:txBody>
      </p:sp>
    </p:spTree>
    <p:extLst>
      <p:ext uri="{BB962C8B-B14F-4D97-AF65-F5344CB8AC3E}">
        <p14:creationId xmlns:p14="http://schemas.microsoft.com/office/powerpoint/2010/main" val="4165385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3" Type="http://schemas.openxmlformats.org/officeDocument/2006/relationships/image" Target="../media/image27.jpe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5" Type="http://schemas.openxmlformats.org/officeDocument/2006/relationships/image" Target="../media/image39.jpeg"/><Relationship Id="rId10" Type="http://schemas.openxmlformats.org/officeDocument/2006/relationships/image" Target="../media/image34.JPG"/><Relationship Id="rId4" Type="http://schemas.openxmlformats.org/officeDocument/2006/relationships/image" Target="../media/image28.jpeg"/><Relationship Id="rId9" Type="http://schemas.openxmlformats.org/officeDocument/2006/relationships/image" Target="../media/image33.JPG"/><Relationship Id="rId14" Type="http://schemas.openxmlformats.org/officeDocument/2006/relationships/image" Target="../media/image38.JP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image" Target="../media/image40.jp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Friends of Burhill school</a:t>
            </a:r>
          </a:p>
        </p:txBody>
      </p:sp>
      <p:sp>
        <p:nvSpPr>
          <p:cNvPr id="2" name="Subtitle 1"/>
          <p:cNvSpPr>
            <a:spLocks noGrp="1"/>
          </p:cNvSpPr>
          <p:nvPr>
            <p:ph type="subTitle" idx="1"/>
          </p:nvPr>
        </p:nvSpPr>
        <p:spPr>
          <a:xfrm>
            <a:off x="1218883" y="5013176"/>
            <a:ext cx="9751060" cy="1152128"/>
          </a:xfrm>
        </p:spPr>
        <p:txBody>
          <a:bodyPr>
            <a:normAutofit/>
          </a:bodyPr>
          <a:lstStyle/>
          <a:p>
            <a:r>
              <a:rPr lang="en-US" sz="4000" dirty="0"/>
              <a:t>Annual General Meeting</a:t>
            </a:r>
          </a:p>
          <a:p>
            <a:r>
              <a:rPr lang="en-US" dirty="0"/>
              <a:t>8pm Thursday 5</a:t>
            </a:r>
            <a:r>
              <a:rPr lang="en-US" baseline="30000" dirty="0"/>
              <a:t>th</a:t>
            </a:r>
            <a:r>
              <a:rPr lang="en-US" dirty="0"/>
              <a:t> Oct 2017</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0138" y="260648"/>
            <a:ext cx="1488549" cy="1368152"/>
          </a:xfrm>
          <a:prstGeom prst="rect">
            <a:avLst/>
          </a:prstGeom>
        </p:spPr>
      </p:pic>
      <p:sp>
        <p:nvSpPr>
          <p:cNvPr id="5" name="TextBox 4">
            <a:extLst>
              <a:ext uri="{FF2B5EF4-FFF2-40B4-BE49-F238E27FC236}">
                <a16:creationId xmlns:a16="http://schemas.microsoft.com/office/drawing/2014/main" id="{BD5A4E42-571F-4694-BBDB-4ECE51F5BA8A}"/>
              </a:ext>
            </a:extLst>
          </p:cNvPr>
          <p:cNvSpPr txBox="1"/>
          <p:nvPr/>
        </p:nvSpPr>
        <p:spPr>
          <a:xfrm>
            <a:off x="3430116" y="3572797"/>
            <a:ext cx="5328592" cy="480131"/>
          </a:xfrm>
          <a:prstGeom prst="rect">
            <a:avLst/>
          </a:prstGeom>
          <a:noFill/>
        </p:spPr>
        <p:txBody>
          <a:bodyPr wrap="square" rtlCol="0">
            <a:spAutoFit/>
          </a:bodyPr>
          <a:lstStyle/>
          <a:p>
            <a:pPr>
              <a:lnSpc>
                <a:spcPct val="90000"/>
              </a:lnSpc>
            </a:pPr>
            <a:r>
              <a:rPr lang="en-GB" sz="2800" dirty="0"/>
              <a:t>www.friendsofburhillschool.co.uk</a:t>
            </a:r>
          </a:p>
        </p:txBody>
      </p:sp>
    </p:spTree>
    <p:extLst>
      <p:ext uri="{BB962C8B-B14F-4D97-AF65-F5344CB8AC3E}">
        <p14:creationId xmlns:p14="http://schemas.microsoft.com/office/powerpoint/2010/main" val="1082871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413" y="3068960"/>
            <a:ext cx="5612299" cy="683170"/>
          </a:xfrm>
        </p:spPr>
        <p:txBody>
          <a:bodyPr/>
          <a:lstStyle/>
          <a:p>
            <a:pPr algn="ctr"/>
            <a:r>
              <a:rPr lang="en-US" dirty="0"/>
              <a:t>What have we bought?</a:t>
            </a:r>
          </a:p>
        </p:txBody>
      </p:sp>
      <p:pic>
        <p:nvPicPr>
          <p:cNvPr id="4" name="Picture 3">
            <a:extLst>
              <a:ext uri="{FF2B5EF4-FFF2-40B4-BE49-F238E27FC236}">
                <a16:creationId xmlns:a16="http://schemas.microsoft.com/office/drawing/2014/main" id="{B2007A50-5DC5-4062-9DBB-791F0C242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310" y="296956"/>
            <a:ext cx="4671980" cy="2627988"/>
          </a:xfrm>
          <a:prstGeom prst="rect">
            <a:avLst/>
          </a:prstGeom>
        </p:spPr>
      </p:pic>
      <p:pic>
        <p:nvPicPr>
          <p:cNvPr id="6" name="Picture 5">
            <a:extLst>
              <a:ext uri="{FF2B5EF4-FFF2-40B4-BE49-F238E27FC236}">
                <a16:creationId xmlns:a16="http://schemas.microsoft.com/office/drawing/2014/main" id="{3508B299-0B84-4CF7-95F3-2B234F4DA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748" y="2950194"/>
            <a:ext cx="2758734" cy="3690254"/>
          </a:xfrm>
          <a:prstGeom prst="rect">
            <a:avLst/>
          </a:prstGeom>
        </p:spPr>
      </p:pic>
      <p:pic>
        <p:nvPicPr>
          <p:cNvPr id="10" name="Picture 9">
            <a:extLst>
              <a:ext uri="{FF2B5EF4-FFF2-40B4-BE49-F238E27FC236}">
                <a16:creationId xmlns:a16="http://schemas.microsoft.com/office/drawing/2014/main" id="{F1FD2BE6-C8F3-4038-9662-3259FE994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310" y="3936178"/>
            <a:ext cx="4748354" cy="2670949"/>
          </a:xfrm>
          <a:prstGeom prst="rect">
            <a:avLst/>
          </a:prstGeom>
        </p:spPr>
      </p:pic>
      <p:pic>
        <p:nvPicPr>
          <p:cNvPr id="9218" name="Picture 2" descr="Yamaha Clavinova CLP575 Polished Ebony">
            <a:extLst>
              <a:ext uri="{FF2B5EF4-FFF2-40B4-BE49-F238E27FC236}">
                <a16:creationId xmlns:a16="http://schemas.microsoft.com/office/drawing/2014/main" id="{5B7C6D87-485B-4C51-ACAF-7740A4238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321" b="7095"/>
          <a:stretch>
            <a:fillRect/>
          </a:stretch>
        </p:blipFill>
        <p:spPr bwMode="auto">
          <a:xfrm>
            <a:off x="5621495" y="3959518"/>
            <a:ext cx="3024336" cy="264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2" name="Picture 11">
            <a:extLst>
              <a:ext uri="{FF2B5EF4-FFF2-40B4-BE49-F238E27FC236}">
                <a16:creationId xmlns:a16="http://schemas.microsoft.com/office/drawing/2014/main" id="{064B42F6-FBA0-4B3F-BBA2-19DE9DC8DC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3431" y="565751"/>
            <a:ext cx="3554050" cy="1999153"/>
          </a:xfrm>
          <a:prstGeom prst="rect">
            <a:avLst/>
          </a:prstGeom>
        </p:spPr>
      </p:pic>
      <p:pic>
        <p:nvPicPr>
          <p:cNvPr id="9220" name="Picture 4" descr="Image result for class set of books">
            <a:extLst>
              <a:ext uri="{FF2B5EF4-FFF2-40B4-BE49-F238E27FC236}">
                <a16:creationId xmlns:a16="http://schemas.microsoft.com/office/drawing/2014/main" id="{77C0FB07-25AF-4A78-AD8A-B306001FE4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6041" y="565751"/>
            <a:ext cx="3004192" cy="19991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0BE3259-7405-46F1-AA26-B6285AC714B0}"/>
              </a:ext>
            </a:extLst>
          </p:cNvPr>
          <p:cNvSpPr txBox="1"/>
          <p:nvPr/>
        </p:nvSpPr>
        <p:spPr>
          <a:xfrm>
            <a:off x="405780" y="2444813"/>
            <a:ext cx="1519630" cy="480131"/>
          </a:xfrm>
          <a:prstGeom prst="rect">
            <a:avLst/>
          </a:prstGeom>
          <a:noFill/>
        </p:spPr>
        <p:txBody>
          <a:bodyPr wrap="square" rtlCol="0">
            <a:spAutoFit/>
          </a:bodyPr>
          <a:lstStyle/>
          <a:p>
            <a:pPr>
              <a:lnSpc>
                <a:spcPct val="90000"/>
              </a:lnSpc>
            </a:pPr>
            <a:r>
              <a:rPr lang="en-GB" sz="2800" dirty="0"/>
              <a:t>£12,848</a:t>
            </a:r>
          </a:p>
        </p:txBody>
      </p:sp>
      <p:sp>
        <p:nvSpPr>
          <p:cNvPr id="23" name="TextBox 22">
            <a:extLst>
              <a:ext uri="{FF2B5EF4-FFF2-40B4-BE49-F238E27FC236}">
                <a16:creationId xmlns:a16="http://schemas.microsoft.com/office/drawing/2014/main" id="{C890369F-C519-4433-BA94-CE411C0262AB}"/>
              </a:ext>
            </a:extLst>
          </p:cNvPr>
          <p:cNvSpPr txBox="1"/>
          <p:nvPr/>
        </p:nvSpPr>
        <p:spPr>
          <a:xfrm>
            <a:off x="405780" y="6126996"/>
            <a:ext cx="1519630" cy="480131"/>
          </a:xfrm>
          <a:prstGeom prst="rect">
            <a:avLst/>
          </a:prstGeom>
          <a:noFill/>
        </p:spPr>
        <p:txBody>
          <a:bodyPr wrap="square" rtlCol="0">
            <a:spAutoFit/>
          </a:bodyPr>
          <a:lstStyle/>
          <a:p>
            <a:pPr>
              <a:lnSpc>
                <a:spcPct val="90000"/>
              </a:lnSpc>
            </a:pPr>
            <a:r>
              <a:rPr lang="en-GB" sz="2800" dirty="0"/>
              <a:t>£10,000</a:t>
            </a:r>
          </a:p>
        </p:txBody>
      </p:sp>
      <p:sp>
        <p:nvSpPr>
          <p:cNvPr id="24" name="TextBox 23">
            <a:extLst>
              <a:ext uri="{FF2B5EF4-FFF2-40B4-BE49-F238E27FC236}">
                <a16:creationId xmlns:a16="http://schemas.microsoft.com/office/drawing/2014/main" id="{59EE198C-9081-4C2A-BC27-63F329C80F06}"/>
              </a:ext>
            </a:extLst>
          </p:cNvPr>
          <p:cNvSpPr txBox="1"/>
          <p:nvPr/>
        </p:nvSpPr>
        <p:spPr>
          <a:xfrm>
            <a:off x="7383094" y="6165304"/>
            <a:ext cx="1519630" cy="480131"/>
          </a:xfrm>
          <a:prstGeom prst="rect">
            <a:avLst/>
          </a:prstGeom>
          <a:noFill/>
        </p:spPr>
        <p:txBody>
          <a:bodyPr wrap="square" rtlCol="0">
            <a:spAutoFit/>
          </a:bodyPr>
          <a:lstStyle/>
          <a:p>
            <a:pPr>
              <a:lnSpc>
                <a:spcPct val="90000"/>
              </a:lnSpc>
            </a:pPr>
            <a:r>
              <a:rPr lang="en-GB" sz="2800" dirty="0">
                <a:solidFill>
                  <a:schemeClr val="bg1"/>
                </a:solidFill>
              </a:rPr>
              <a:t>£2,482</a:t>
            </a:r>
          </a:p>
        </p:txBody>
      </p:sp>
      <p:sp>
        <p:nvSpPr>
          <p:cNvPr id="25" name="TextBox 24">
            <a:extLst>
              <a:ext uri="{FF2B5EF4-FFF2-40B4-BE49-F238E27FC236}">
                <a16:creationId xmlns:a16="http://schemas.microsoft.com/office/drawing/2014/main" id="{4BC279CB-9468-4209-9B0A-D003D3C80111}"/>
              </a:ext>
            </a:extLst>
          </p:cNvPr>
          <p:cNvSpPr txBox="1"/>
          <p:nvPr/>
        </p:nvSpPr>
        <p:spPr>
          <a:xfrm>
            <a:off x="5982792" y="565751"/>
            <a:ext cx="1519630" cy="480131"/>
          </a:xfrm>
          <a:prstGeom prst="rect">
            <a:avLst/>
          </a:prstGeom>
          <a:noFill/>
        </p:spPr>
        <p:txBody>
          <a:bodyPr wrap="square" rtlCol="0">
            <a:spAutoFit/>
          </a:bodyPr>
          <a:lstStyle/>
          <a:p>
            <a:pPr>
              <a:lnSpc>
                <a:spcPct val="90000"/>
              </a:lnSpc>
            </a:pPr>
            <a:r>
              <a:rPr lang="en-GB" sz="2800" dirty="0"/>
              <a:t>£1,655</a:t>
            </a:r>
          </a:p>
        </p:txBody>
      </p:sp>
    </p:spTree>
    <p:extLst>
      <p:ext uri="{BB962C8B-B14F-4D97-AF65-F5344CB8AC3E}">
        <p14:creationId xmlns:p14="http://schemas.microsoft.com/office/powerpoint/2010/main" val="1816923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F1EF8E-29E6-4BA8-A327-911E5CF26DED}"/>
              </a:ext>
            </a:extLst>
          </p:cNvPr>
          <p:cNvSpPr>
            <a:spLocks noGrp="1"/>
          </p:cNvSpPr>
          <p:nvPr>
            <p:ph type="body" idx="1"/>
          </p:nvPr>
        </p:nvSpPr>
        <p:spPr>
          <a:xfrm>
            <a:off x="693812" y="692696"/>
            <a:ext cx="4977104" cy="914400"/>
          </a:xfrm>
        </p:spPr>
        <p:txBody>
          <a:bodyPr/>
          <a:lstStyle/>
          <a:p>
            <a:r>
              <a:rPr lang="en-GB" dirty="0"/>
              <a:t>We’ve also bought:</a:t>
            </a:r>
          </a:p>
        </p:txBody>
      </p:sp>
      <p:sp>
        <p:nvSpPr>
          <p:cNvPr id="4" name="Content Placeholder 3">
            <a:extLst>
              <a:ext uri="{FF2B5EF4-FFF2-40B4-BE49-F238E27FC236}">
                <a16:creationId xmlns:a16="http://schemas.microsoft.com/office/drawing/2014/main" id="{1FD77666-83C7-4DB6-9C87-521FE5DDA98E}"/>
              </a:ext>
            </a:extLst>
          </p:cNvPr>
          <p:cNvSpPr>
            <a:spLocks noGrp="1"/>
          </p:cNvSpPr>
          <p:nvPr>
            <p:ph sz="half" idx="2"/>
          </p:nvPr>
        </p:nvSpPr>
        <p:spPr>
          <a:xfrm>
            <a:off x="765820" y="1643840"/>
            <a:ext cx="5976664" cy="4377448"/>
          </a:xfrm>
        </p:spPr>
        <p:txBody>
          <a:bodyPr>
            <a:normAutofit fontScale="92500" lnSpcReduction="10000"/>
          </a:bodyPr>
          <a:lstStyle/>
          <a:p>
            <a:r>
              <a:rPr lang="en-GB" dirty="0"/>
              <a:t>EYFS Market stall and wooden water wall</a:t>
            </a:r>
          </a:p>
          <a:p>
            <a:r>
              <a:rPr lang="en-GB" dirty="0"/>
              <a:t>Netball hoodies and </a:t>
            </a:r>
            <a:r>
              <a:rPr lang="en-GB" dirty="0" err="1"/>
              <a:t>skorts</a:t>
            </a:r>
            <a:endParaRPr lang="en-GB" dirty="0"/>
          </a:p>
          <a:p>
            <a:r>
              <a:rPr lang="en-GB" dirty="0"/>
              <a:t>Dance T-shirts</a:t>
            </a:r>
          </a:p>
          <a:p>
            <a:r>
              <a:rPr lang="en-GB" dirty="0"/>
              <a:t>Hockey Sticks</a:t>
            </a:r>
          </a:p>
          <a:p>
            <a:r>
              <a:rPr lang="en-GB" dirty="0"/>
              <a:t>Chickens</a:t>
            </a:r>
          </a:p>
          <a:p>
            <a:r>
              <a:rPr lang="en-GB" dirty="0"/>
              <a:t>Guinea Pigs and cage</a:t>
            </a:r>
          </a:p>
          <a:p>
            <a:r>
              <a:rPr lang="en-GB" dirty="0" err="1"/>
              <a:t>VTech</a:t>
            </a:r>
            <a:r>
              <a:rPr lang="en-GB" dirty="0"/>
              <a:t> cameras</a:t>
            </a:r>
          </a:p>
          <a:p>
            <a:r>
              <a:rPr lang="en-GB" dirty="0"/>
              <a:t>12 class sets of reading books</a:t>
            </a:r>
          </a:p>
          <a:p>
            <a:r>
              <a:rPr lang="en-GB" dirty="0"/>
              <a:t>And much more...</a:t>
            </a:r>
          </a:p>
          <a:p>
            <a:pPr marL="0" indent="0">
              <a:buNone/>
            </a:pPr>
            <a:endParaRPr lang="en-GB" dirty="0"/>
          </a:p>
          <a:p>
            <a:endParaRPr lang="en-GB" dirty="0"/>
          </a:p>
        </p:txBody>
      </p:sp>
      <p:pic>
        <p:nvPicPr>
          <p:cNvPr id="10" name="Picture 9">
            <a:extLst>
              <a:ext uri="{FF2B5EF4-FFF2-40B4-BE49-F238E27FC236}">
                <a16:creationId xmlns:a16="http://schemas.microsoft.com/office/drawing/2014/main" id="{3966F9EF-DB09-4979-94CF-E3B9BE5E9D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40" r="23967"/>
          <a:stretch/>
        </p:blipFill>
        <p:spPr>
          <a:xfrm>
            <a:off x="8686700" y="980728"/>
            <a:ext cx="2232249" cy="2304256"/>
          </a:xfrm>
          <a:prstGeom prst="rect">
            <a:avLst/>
          </a:prstGeom>
        </p:spPr>
      </p:pic>
      <p:pic>
        <p:nvPicPr>
          <p:cNvPr id="12" name="Picture 11">
            <a:extLst>
              <a:ext uri="{FF2B5EF4-FFF2-40B4-BE49-F238E27FC236}">
                <a16:creationId xmlns:a16="http://schemas.microsoft.com/office/drawing/2014/main" id="{27A6F16D-1DFA-4994-B0A2-BA5853B7D1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00" b="13251"/>
          <a:stretch/>
        </p:blipFill>
        <p:spPr>
          <a:xfrm>
            <a:off x="8686700" y="3573016"/>
            <a:ext cx="2304256" cy="2803580"/>
          </a:xfrm>
          <a:prstGeom prst="rect">
            <a:avLst/>
          </a:prstGeom>
        </p:spPr>
      </p:pic>
    </p:spTree>
    <p:extLst>
      <p:ext uri="{BB962C8B-B14F-4D97-AF65-F5344CB8AC3E}">
        <p14:creationId xmlns:p14="http://schemas.microsoft.com/office/powerpoint/2010/main" val="72136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else do we do?</a:t>
            </a:r>
          </a:p>
        </p:txBody>
      </p:sp>
      <p:sp>
        <p:nvSpPr>
          <p:cNvPr id="3" name="TextBox 2"/>
          <p:cNvSpPr txBox="1"/>
          <p:nvPr/>
        </p:nvSpPr>
        <p:spPr>
          <a:xfrm>
            <a:off x="914162" y="2204864"/>
            <a:ext cx="4892218" cy="2308324"/>
          </a:xfrm>
          <a:prstGeom prst="rect">
            <a:avLst/>
          </a:prstGeom>
          <a:noFill/>
        </p:spPr>
        <p:txBody>
          <a:bodyPr wrap="square" rtlCol="0">
            <a:spAutoFit/>
          </a:bodyPr>
          <a:lstStyle/>
          <a:p>
            <a:r>
              <a:rPr lang="en-GB" dirty="0"/>
              <a:t>We do lots of things to support the school, such as speaking to new parents, serving tea and coffee at meetings and providing refreshments to the children during school events.</a:t>
            </a:r>
          </a:p>
        </p:txBody>
      </p:sp>
      <p:sp>
        <p:nvSpPr>
          <p:cNvPr id="4" name="TextBox 3"/>
          <p:cNvSpPr txBox="1"/>
          <p:nvPr/>
        </p:nvSpPr>
        <p:spPr>
          <a:xfrm>
            <a:off x="6382444" y="2276872"/>
            <a:ext cx="5256583" cy="3693319"/>
          </a:xfrm>
          <a:prstGeom prst="rect">
            <a:avLst/>
          </a:prstGeom>
          <a:noFill/>
        </p:spPr>
        <p:txBody>
          <a:bodyPr wrap="square" rtlCol="0">
            <a:spAutoFit/>
          </a:bodyPr>
          <a:lstStyle/>
          <a:p>
            <a:r>
              <a:rPr lang="en-GB" sz="1800" dirty="0"/>
              <a:t>We have provided:</a:t>
            </a:r>
          </a:p>
          <a:p>
            <a:endParaRPr lang="en-GB" sz="1800" dirty="0"/>
          </a:p>
          <a:p>
            <a:pPr marL="285750" indent="-285750">
              <a:buFont typeface="Arial" panose="020B0604020202020204" pitchFamily="34" charset="0"/>
              <a:buChar char="•"/>
            </a:pPr>
            <a:r>
              <a:rPr lang="en-GB" sz="1800" dirty="0"/>
              <a:t>Juice and biscuits for Stories by Candlelight</a:t>
            </a:r>
          </a:p>
          <a:p>
            <a:pPr marL="285750" indent="-285750">
              <a:buFont typeface="Arial" panose="020B0604020202020204" pitchFamily="34" charset="0"/>
              <a:buChar char="•"/>
            </a:pPr>
            <a:r>
              <a:rPr lang="en-GB" sz="1800" dirty="0"/>
              <a:t>£100 available for every teacher</a:t>
            </a:r>
          </a:p>
          <a:p>
            <a:pPr marL="285750" indent="-285750">
              <a:buFont typeface="Arial" panose="020B0604020202020204" pitchFamily="34" charset="0"/>
              <a:buChar char="•"/>
            </a:pPr>
            <a:r>
              <a:rPr lang="en-GB" sz="1800" dirty="0"/>
              <a:t>Ice Lollies at Sports Day</a:t>
            </a:r>
          </a:p>
          <a:p>
            <a:pPr marL="285750" indent="-285750">
              <a:buFont typeface="Arial" panose="020B0604020202020204" pitchFamily="34" charset="0"/>
              <a:buChar char="•"/>
            </a:pPr>
            <a:r>
              <a:rPr lang="en-GB" sz="1800" dirty="0"/>
              <a:t>Easter Eggs</a:t>
            </a:r>
          </a:p>
          <a:p>
            <a:pPr marL="285750" indent="-285750">
              <a:buFont typeface="Arial" panose="020B0604020202020204" pitchFamily="34" charset="0"/>
              <a:buChar char="•"/>
            </a:pPr>
            <a:r>
              <a:rPr lang="en-GB" sz="1800" dirty="0"/>
              <a:t>A gift from Santa </a:t>
            </a:r>
          </a:p>
          <a:p>
            <a:pPr marL="285750" indent="-285750">
              <a:buFont typeface="Arial" panose="020B0604020202020204" pitchFamily="34" charset="0"/>
              <a:buChar char="•"/>
            </a:pPr>
            <a:r>
              <a:rPr lang="en-GB" sz="1800" dirty="0"/>
              <a:t>A visit from Reindeer</a:t>
            </a:r>
          </a:p>
          <a:p>
            <a:pPr marL="285750" indent="-285750">
              <a:buFont typeface="Arial" panose="020B0604020202020204" pitchFamily="34" charset="0"/>
              <a:buChar char="•"/>
            </a:pPr>
            <a:r>
              <a:rPr lang="en-GB" sz="1800" dirty="0"/>
              <a:t>Refreshments during Parent Consultations</a:t>
            </a:r>
          </a:p>
          <a:p>
            <a:pPr marL="285750" indent="-285750">
              <a:buFont typeface="Arial" panose="020B0604020202020204" pitchFamily="34" charset="0"/>
              <a:buChar char="•"/>
            </a:pPr>
            <a:r>
              <a:rPr lang="en-GB" sz="1800" dirty="0"/>
              <a:t>Decorating the school at Christmas</a:t>
            </a:r>
          </a:p>
          <a:p>
            <a:pPr marL="285750" indent="-285750">
              <a:buFont typeface="Arial" panose="020B0604020202020204" pitchFamily="34" charset="0"/>
              <a:buChar char="•"/>
            </a:pPr>
            <a:r>
              <a:rPr lang="en-GB" sz="1800" dirty="0"/>
              <a:t>Hardship Fund</a:t>
            </a:r>
          </a:p>
          <a:p>
            <a:pPr marL="285750" indent="-285750">
              <a:buFont typeface="Arial" panose="020B0604020202020204" pitchFamily="34" charset="0"/>
              <a:buChar char="•"/>
            </a:pPr>
            <a:r>
              <a:rPr lang="en-GB" sz="1800" dirty="0"/>
              <a:t>Gardening ‘parties’</a:t>
            </a:r>
          </a:p>
          <a:p>
            <a:pPr marL="285750" indent="-285750">
              <a:buFont typeface="Arial" panose="020B0604020202020204" pitchFamily="34" charset="0"/>
              <a:buChar char="•"/>
            </a:pPr>
            <a:r>
              <a:rPr lang="en-GB" sz="1800" dirty="0"/>
              <a:t>And many other things...</a:t>
            </a:r>
          </a:p>
        </p:txBody>
      </p:sp>
    </p:spTree>
    <p:extLst>
      <p:ext uri="{BB962C8B-B14F-4D97-AF65-F5344CB8AC3E}">
        <p14:creationId xmlns:p14="http://schemas.microsoft.com/office/powerpoint/2010/main" val="250124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4012" y="1988840"/>
            <a:ext cx="7052458" cy="1296144"/>
          </a:xfrm>
        </p:spPr>
        <p:txBody>
          <a:bodyPr>
            <a:normAutofit/>
          </a:bodyPr>
          <a:lstStyle/>
          <a:p>
            <a:r>
              <a:rPr lang="en-GB" sz="4800" dirty="0"/>
              <a:t>THE FINANCIAL REPORT</a:t>
            </a:r>
          </a:p>
        </p:txBody>
      </p:sp>
    </p:spTree>
    <p:extLst>
      <p:ext uri="{BB962C8B-B14F-4D97-AF65-F5344CB8AC3E}">
        <p14:creationId xmlns:p14="http://schemas.microsoft.com/office/powerpoint/2010/main" val="25760517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D4389E-1D1E-4F6E-8578-317A26CA6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40" y="0"/>
            <a:ext cx="10674145" cy="6858000"/>
          </a:xfrm>
          <a:prstGeom prst="rect">
            <a:avLst/>
          </a:prstGeom>
        </p:spPr>
      </p:pic>
    </p:spTree>
    <p:extLst>
      <p:ext uri="{BB962C8B-B14F-4D97-AF65-F5344CB8AC3E}">
        <p14:creationId xmlns:p14="http://schemas.microsoft.com/office/powerpoint/2010/main" val="235159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D25D3B-412A-4F2C-8298-DF050E791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98" y="0"/>
            <a:ext cx="10627629" cy="6858000"/>
          </a:xfrm>
          <a:prstGeom prst="rect">
            <a:avLst/>
          </a:prstGeom>
        </p:spPr>
      </p:pic>
    </p:spTree>
    <p:extLst>
      <p:ext uri="{BB962C8B-B14F-4D97-AF65-F5344CB8AC3E}">
        <p14:creationId xmlns:p14="http://schemas.microsoft.com/office/powerpoint/2010/main" val="56770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0500B7-2845-47C6-B9A8-0B38C23AF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94" y="0"/>
            <a:ext cx="10763636" cy="6858000"/>
          </a:xfrm>
          <a:prstGeom prst="rect">
            <a:avLst/>
          </a:prstGeom>
        </p:spPr>
      </p:pic>
    </p:spTree>
    <p:extLst>
      <p:ext uri="{BB962C8B-B14F-4D97-AF65-F5344CB8AC3E}">
        <p14:creationId xmlns:p14="http://schemas.microsoft.com/office/powerpoint/2010/main" val="82902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30116" y="1744940"/>
            <a:ext cx="4896543" cy="1107996"/>
          </a:xfrm>
          <a:prstGeom prst="rect">
            <a:avLst/>
          </a:prstGeom>
          <a:noFill/>
        </p:spPr>
        <p:txBody>
          <a:bodyPr wrap="square" lIns="91440" tIns="45720" rIns="91440" bIns="45720">
            <a:spAutoFit/>
          </a:bodyPr>
          <a:lstStyle/>
          <a:p>
            <a:pPr algn="ctr"/>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 YOU</a:t>
            </a:r>
          </a:p>
        </p:txBody>
      </p:sp>
      <p:sp>
        <p:nvSpPr>
          <p:cNvPr id="3" name="TextBox 2">
            <a:extLst>
              <a:ext uri="{FF2B5EF4-FFF2-40B4-BE49-F238E27FC236}">
                <a16:creationId xmlns:a16="http://schemas.microsoft.com/office/drawing/2014/main" id="{B196207B-64AF-407A-B1E7-4C394552B3AB}"/>
              </a:ext>
            </a:extLst>
          </p:cNvPr>
          <p:cNvSpPr txBox="1"/>
          <p:nvPr/>
        </p:nvSpPr>
        <p:spPr>
          <a:xfrm>
            <a:off x="2566020" y="3356992"/>
            <a:ext cx="6768752" cy="2474524"/>
          </a:xfrm>
          <a:prstGeom prst="rect">
            <a:avLst/>
          </a:prstGeom>
          <a:noFill/>
        </p:spPr>
        <p:txBody>
          <a:bodyPr wrap="square" rtlCol="0">
            <a:spAutoFit/>
          </a:bodyPr>
          <a:lstStyle/>
          <a:p>
            <a:pPr algn="ctr">
              <a:lnSpc>
                <a:spcPct val="90000"/>
              </a:lnSpc>
            </a:pPr>
            <a:r>
              <a:rPr lang="en-GB" sz="3200" dirty="0"/>
              <a:t>Committee Members Stepping down:</a:t>
            </a:r>
          </a:p>
          <a:p>
            <a:pPr algn="ctr">
              <a:lnSpc>
                <a:spcPct val="90000"/>
              </a:lnSpc>
            </a:pPr>
            <a:r>
              <a:rPr lang="en-GB" sz="2800" dirty="0"/>
              <a:t>Hans</a:t>
            </a:r>
          </a:p>
          <a:p>
            <a:pPr algn="ctr">
              <a:lnSpc>
                <a:spcPct val="90000"/>
              </a:lnSpc>
            </a:pPr>
            <a:r>
              <a:rPr lang="en-GB" sz="2800" dirty="0"/>
              <a:t>Claire</a:t>
            </a:r>
          </a:p>
          <a:p>
            <a:pPr algn="ctr">
              <a:lnSpc>
                <a:spcPct val="90000"/>
              </a:lnSpc>
            </a:pPr>
            <a:r>
              <a:rPr lang="en-GB" sz="2800" dirty="0"/>
              <a:t>Amira</a:t>
            </a:r>
          </a:p>
          <a:p>
            <a:pPr algn="ctr">
              <a:lnSpc>
                <a:spcPct val="90000"/>
              </a:lnSpc>
            </a:pPr>
            <a:r>
              <a:rPr lang="en-GB" sz="2800" dirty="0"/>
              <a:t>Heather</a:t>
            </a:r>
          </a:p>
          <a:p>
            <a:pPr algn="ctr">
              <a:lnSpc>
                <a:spcPct val="90000"/>
              </a:lnSpc>
            </a:pPr>
            <a:r>
              <a:rPr lang="en-GB" sz="2800" dirty="0"/>
              <a:t>Adele</a:t>
            </a:r>
          </a:p>
        </p:txBody>
      </p:sp>
    </p:spTree>
    <p:extLst>
      <p:ext uri="{BB962C8B-B14F-4D97-AF65-F5344CB8AC3E}">
        <p14:creationId xmlns:p14="http://schemas.microsoft.com/office/powerpoint/2010/main" val="286628444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onderWoman-rectangl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020" y="260648"/>
            <a:ext cx="6635750" cy="3789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219" name="Picture 3" descr="volunte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907" y="4293096"/>
            <a:ext cx="6646863" cy="20986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336900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85427-4D79-438A-BE6E-9B944CAB89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4852" y="1359024"/>
            <a:ext cx="1853952" cy="1853952"/>
          </a:xfrm>
          <a:prstGeom prst="rect">
            <a:avLst/>
          </a:prstGeom>
        </p:spPr>
      </p:pic>
      <p:sp>
        <p:nvSpPr>
          <p:cNvPr id="7" name="TextBox 6">
            <a:extLst>
              <a:ext uri="{FF2B5EF4-FFF2-40B4-BE49-F238E27FC236}">
                <a16:creationId xmlns:a16="http://schemas.microsoft.com/office/drawing/2014/main" id="{69859123-8315-4DB0-94DD-2D91BB8B619F}"/>
              </a:ext>
            </a:extLst>
          </p:cNvPr>
          <p:cNvSpPr txBox="1"/>
          <p:nvPr/>
        </p:nvSpPr>
        <p:spPr>
          <a:xfrm>
            <a:off x="981844" y="1268760"/>
            <a:ext cx="8712968" cy="5262979"/>
          </a:xfrm>
          <a:prstGeom prst="rect">
            <a:avLst/>
          </a:prstGeom>
          <a:noFill/>
        </p:spPr>
        <p:txBody>
          <a:bodyPr wrap="square" rtlCol="0">
            <a:spAutoFit/>
          </a:bodyPr>
          <a:lstStyle/>
          <a:p>
            <a:pPr marL="342900" lvl="0" indent="-342900">
              <a:buFont typeface="Arial" panose="020B0604020202020204" pitchFamily="34" charset="0"/>
              <a:buChar char="•"/>
            </a:pPr>
            <a:r>
              <a:rPr lang="en-GB" sz="2000" b="1" dirty="0"/>
              <a:t>Prepare for meetings </a:t>
            </a:r>
            <a:r>
              <a:rPr lang="en-GB" sz="2000" dirty="0"/>
              <a:t>(with the Secretary) suggest items for the agenda, identify outstanding items from last meeting</a:t>
            </a:r>
          </a:p>
          <a:p>
            <a:pPr marL="342900" lvl="0" indent="-342900">
              <a:buFont typeface="Arial" panose="020B0604020202020204" pitchFamily="34" charset="0"/>
              <a:buChar char="•"/>
            </a:pPr>
            <a:endParaRPr lang="en-GB" sz="2000" dirty="0"/>
          </a:p>
          <a:p>
            <a:pPr marL="342900" lvl="0" indent="-342900">
              <a:buFont typeface="Arial" panose="020B0604020202020204" pitchFamily="34" charset="0"/>
              <a:buChar char="•"/>
            </a:pPr>
            <a:r>
              <a:rPr lang="en-GB" sz="2000" b="1" dirty="0"/>
              <a:t>Delegate tasks </a:t>
            </a:r>
            <a:r>
              <a:rPr lang="en-GB" sz="2000" dirty="0"/>
              <a:t>to other members and volunteers, and check they are completed</a:t>
            </a:r>
          </a:p>
          <a:p>
            <a:pPr marL="342900" lvl="0" indent="-342900">
              <a:buFont typeface="Arial" panose="020B0604020202020204" pitchFamily="34" charset="0"/>
              <a:buChar char="•"/>
            </a:pPr>
            <a:endParaRPr lang="en-GB" sz="2000" dirty="0"/>
          </a:p>
          <a:p>
            <a:pPr marL="342900" lvl="0" indent="-342900">
              <a:buFont typeface="Arial" panose="020B0604020202020204" pitchFamily="34" charset="0"/>
              <a:buChar char="•"/>
            </a:pPr>
            <a:r>
              <a:rPr lang="en-GB" sz="2000" b="1" dirty="0"/>
              <a:t>Liaise</a:t>
            </a:r>
            <a:r>
              <a:rPr lang="en-GB" sz="2000" dirty="0"/>
              <a:t> with the school and request a ‘wish list’ for the committee to agree what to fund</a:t>
            </a:r>
          </a:p>
          <a:p>
            <a:pPr marL="342900" lvl="0" indent="-342900">
              <a:buFont typeface="Arial" panose="020B0604020202020204" pitchFamily="34" charset="0"/>
              <a:buChar char="•"/>
            </a:pPr>
            <a:r>
              <a:rPr lang="en-GB" sz="2000" dirty="0"/>
              <a:t>Ensure the committee fulfils its role in respect of governance of the association as set out in the constitution, for example holding an AGM, election of committee, working with the Treasurer to ensure annual returns are completed</a:t>
            </a:r>
          </a:p>
          <a:p>
            <a:pPr marL="342900" lvl="0" indent="-342900">
              <a:buFont typeface="Arial" panose="020B0604020202020204" pitchFamily="34" charset="0"/>
              <a:buChar char="•"/>
            </a:pPr>
            <a:r>
              <a:rPr lang="en-GB" sz="2000" dirty="0"/>
              <a:t>Ensure any decisions made are clear, fit the objects of the constitution, and by agreement of the committee</a:t>
            </a:r>
          </a:p>
          <a:p>
            <a:pPr marL="342900" lvl="0" indent="-342900">
              <a:buFont typeface="Arial" panose="020B0604020202020204" pitchFamily="34" charset="0"/>
              <a:buChar char="•"/>
            </a:pPr>
            <a:r>
              <a:rPr lang="en-GB" sz="2000" dirty="0"/>
              <a:t>Write the annual report for the association (with the Secretary)</a:t>
            </a:r>
          </a:p>
          <a:p>
            <a:pPr>
              <a:lnSpc>
                <a:spcPct val="90000"/>
              </a:lnSpc>
            </a:pPr>
            <a:endParaRPr lang="en-GB" sz="2000" dirty="0"/>
          </a:p>
          <a:p>
            <a:pPr>
              <a:lnSpc>
                <a:spcPct val="90000"/>
              </a:lnSpc>
            </a:pPr>
            <a:r>
              <a:rPr lang="en-GB" sz="2000" dirty="0"/>
              <a:t>From www.pta.org.uk</a:t>
            </a:r>
          </a:p>
        </p:txBody>
      </p:sp>
      <p:sp>
        <p:nvSpPr>
          <p:cNvPr id="8" name="TextBox 7">
            <a:extLst>
              <a:ext uri="{FF2B5EF4-FFF2-40B4-BE49-F238E27FC236}">
                <a16:creationId xmlns:a16="http://schemas.microsoft.com/office/drawing/2014/main" id="{C9606F8D-BFF5-4379-BE62-FF6B7CC19203}"/>
              </a:ext>
            </a:extLst>
          </p:cNvPr>
          <p:cNvSpPr txBox="1"/>
          <p:nvPr/>
        </p:nvSpPr>
        <p:spPr>
          <a:xfrm>
            <a:off x="1053852" y="620688"/>
            <a:ext cx="7056784" cy="480131"/>
          </a:xfrm>
          <a:prstGeom prst="rect">
            <a:avLst/>
          </a:prstGeom>
          <a:noFill/>
        </p:spPr>
        <p:txBody>
          <a:bodyPr wrap="square" rtlCol="0">
            <a:spAutoFit/>
          </a:bodyPr>
          <a:lstStyle/>
          <a:p>
            <a:pPr>
              <a:lnSpc>
                <a:spcPct val="90000"/>
              </a:lnSpc>
            </a:pPr>
            <a:r>
              <a:rPr lang="en-GB" sz="2800" dirty="0"/>
              <a:t>NEW CHAIR OR CO-CHAIRS NEEDED!</a:t>
            </a:r>
          </a:p>
        </p:txBody>
      </p:sp>
      <p:pic>
        <p:nvPicPr>
          <p:cNvPr id="10" name="Picture 9">
            <a:extLst>
              <a:ext uri="{FF2B5EF4-FFF2-40B4-BE49-F238E27FC236}">
                <a16:creationId xmlns:a16="http://schemas.microsoft.com/office/drawing/2014/main" id="{9E480172-DACF-4FF8-A41D-77F6306D4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4852" y="3731425"/>
            <a:ext cx="1782943" cy="2248476"/>
          </a:xfrm>
          <a:prstGeom prst="rect">
            <a:avLst/>
          </a:prstGeom>
        </p:spPr>
      </p:pic>
    </p:spTree>
    <p:extLst>
      <p:ext uri="{BB962C8B-B14F-4D97-AF65-F5344CB8AC3E}">
        <p14:creationId xmlns:p14="http://schemas.microsoft.com/office/powerpoint/2010/main" val="28247391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2" y="403672"/>
            <a:ext cx="10360501" cy="793080"/>
          </a:xfrm>
        </p:spPr>
        <p:txBody>
          <a:bodyPr/>
          <a:lstStyle/>
          <a:p>
            <a:r>
              <a:rPr lang="en-US" dirty="0"/>
              <a:t>Who are we?</a:t>
            </a:r>
          </a:p>
        </p:txBody>
      </p:sp>
      <p:sp>
        <p:nvSpPr>
          <p:cNvPr id="3" name="Content Placeholder 2"/>
          <p:cNvSpPr>
            <a:spLocks noGrp="1"/>
          </p:cNvSpPr>
          <p:nvPr>
            <p:ph idx="1"/>
          </p:nvPr>
        </p:nvSpPr>
        <p:spPr>
          <a:xfrm>
            <a:off x="914162" y="1299345"/>
            <a:ext cx="10360501" cy="1121543"/>
          </a:xfrm>
        </p:spPr>
        <p:txBody>
          <a:bodyPr/>
          <a:lstStyle/>
          <a:p>
            <a:r>
              <a:rPr lang="en-GB" dirty="0"/>
              <a:t>Parents, guardians, carers, grandparents, teachers, teaching assistants, non-teaching staff, volunteers…</a:t>
            </a:r>
          </a:p>
        </p:txBody>
      </p:sp>
      <p:sp>
        <p:nvSpPr>
          <p:cNvPr id="6" name="Content Placeholder 2">
            <a:extLst>
              <a:ext uri="{FF2B5EF4-FFF2-40B4-BE49-F238E27FC236}">
                <a16:creationId xmlns:a16="http://schemas.microsoft.com/office/drawing/2014/main" id="{88F93D1F-1D81-4492-BFE2-168DDF4A2EDC}"/>
              </a:ext>
            </a:extLst>
          </p:cNvPr>
          <p:cNvSpPr txBox="1">
            <a:spLocks/>
          </p:cNvSpPr>
          <p:nvPr/>
        </p:nvSpPr>
        <p:spPr>
          <a:xfrm>
            <a:off x="914163" y="3573016"/>
            <a:ext cx="7412498" cy="288032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a:lstStyle>
          <a:p>
            <a:r>
              <a:rPr lang="en-GB" dirty="0"/>
              <a:t>Class Reps</a:t>
            </a:r>
          </a:p>
          <a:p>
            <a:r>
              <a:rPr lang="en-GB" dirty="0"/>
              <a:t>Class Rep Mentor, Media Relations, Website Secretary, Fundraisers, Community Liaison, Event Organisers…</a:t>
            </a:r>
          </a:p>
          <a:p>
            <a:r>
              <a:rPr lang="en-GB" dirty="0"/>
              <a:t>Secretaries, </a:t>
            </a:r>
            <a:r>
              <a:rPr lang="en-GB" dirty="0" err="1"/>
              <a:t>Tresurers</a:t>
            </a:r>
            <a:r>
              <a:rPr lang="en-GB" dirty="0"/>
              <a:t>, Vice-Chairs and Chair </a:t>
            </a:r>
          </a:p>
        </p:txBody>
      </p:sp>
      <p:sp>
        <p:nvSpPr>
          <p:cNvPr id="4" name="TextBox 3">
            <a:extLst>
              <a:ext uri="{FF2B5EF4-FFF2-40B4-BE49-F238E27FC236}">
                <a16:creationId xmlns:a16="http://schemas.microsoft.com/office/drawing/2014/main" id="{36088E61-6035-4DA1-B5C3-67269C075544}"/>
              </a:ext>
            </a:extLst>
          </p:cNvPr>
          <p:cNvSpPr txBox="1"/>
          <p:nvPr/>
        </p:nvSpPr>
        <p:spPr>
          <a:xfrm>
            <a:off x="943140" y="2876861"/>
            <a:ext cx="5396274" cy="480131"/>
          </a:xfrm>
          <a:prstGeom prst="rect">
            <a:avLst/>
          </a:prstGeom>
          <a:noFill/>
        </p:spPr>
        <p:txBody>
          <a:bodyPr wrap="square" rtlCol="0">
            <a:spAutoFit/>
          </a:bodyPr>
          <a:lstStyle/>
          <a:p>
            <a:pPr>
              <a:lnSpc>
                <a:spcPct val="90000"/>
              </a:lnSpc>
            </a:pPr>
            <a:r>
              <a:rPr lang="en-GB" sz="2800" dirty="0"/>
              <a:t>WE ARE ALSO:</a:t>
            </a:r>
          </a:p>
        </p:txBody>
      </p:sp>
      <p:pic>
        <p:nvPicPr>
          <p:cNvPr id="9" name="Picture 8">
            <a:extLst>
              <a:ext uri="{FF2B5EF4-FFF2-40B4-BE49-F238E27FC236}">
                <a16:creationId xmlns:a16="http://schemas.microsoft.com/office/drawing/2014/main" id="{B0E14A80-2C3E-4C1C-B376-A6AB923933E3}"/>
              </a:ext>
            </a:extLst>
          </p:cNvPr>
          <p:cNvPicPr>
            <a:picLocks noChangeAspect="1"/>
          </p:cNvPicPr>
          <p:nvPr/>
        </p:nvPicPr>
        <p:blipFill rotWithShape="1">
          <a:blip r:embed="rId2">
            <a:extLst>
              <a:ext uri="{28A0092B-C50C-407E-A947-70E740481C1C}">
                <a14:useLocalDpi xmlns:a14="http://schemas.microsoft.com/office/drawing/2010/main" val="0"/>
              </a:ext>
            </a:extLst>
          </a:blip>
          <a:srcRect l="8420" t="21272" r="8420" b="12200"/>
          <a:stretch/>
        </p:blipFill>
        <p:spPr>
          <a:xfrm>
            <a:off x="8542684" y="3284984"/>
            <a:ext cx="3168352" cy="3168352"/>
          </a:xfrm>
          <a:prstGeom prst="rect">
            <a:avLst/>
          </a:prstGeom>
        </p:spPr>
      </p:pic>
    </p:spTree>
    <p:extLst>
      <p:ext uri="{BB962C8B-B14F-4D97-AF65-F5344CB8AC3E}">
        <p14:creationId xmlns:p14="http://schemas.microsoft.com/office/powerpoint/2010/main" val="1640185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0" y="4725144"/>
            <a:ext cx="10360501" cy="786160"/>
          </a:xfrm>
        </p:spPr>
        <p:txBody>
          <a:bodyPr/>
          <a:lstStyle/>
          <a:p>
            <a:pPr algn="ctr"/>
            <a:r>
              <a:rPr lang="en-US" dirty="0"/>
              <a:t>Questions?</a:t>
            </a:r>
          </a:p>
        </p:txBody>
      </p:sp>
      <p:sp>
        <p:nvSpPr>
          <p:cNvPr id="5" name="TextBox 4">
            <a:extLst>
              <a:ext uri="{FF2B5EF4-FFF2-40B4-BE49-F238E27FC236}">
                <a16:creationId xmlns:a16="http://schemas.microsoft.com/office/drawing/2014/main" id="{D12C23F7-690E-46DC-925C-7B846F5262A3}"/>
              </a:ext>
            </a:extLst>
          </p:cNvPr>
          <p:cNvSpPr txBox="1"/>
          <p:nvPr/>
        </p:nvSpPr>
        <p:spPr>
          <a:xfrm>
            <a:off x="549796" y="476672"/>
            <a:ext cx="11089232" cy="4099584"/>
          </a:xfrm>
          <a:prstGeom prst="rect">
            <a:avLst/>
          </a:prstGeom>
          <a:noFill/>
        </p:spPr>
        <p:txBody>
          <a:bodyPr wrap="square" rtlCol="0">
            <a:spAutoFit/>
          </a:bodyPr>
          <a:lstStyle/>
          <a:p>
            <a:pPr>
              <a:lnSpc>
                <a:spcPct val="90000"/>
              </a:lnSpc>
            </a:pPr>
            <a:r>
              <a:rPr lang="en-GB" sz="3600" dirty="0"/>
              <a:t>Good reasons to volunteer:</a:t>
            </a:r>
          </a:p>
          <a:p>
            <a:pPr>
              <a:lnSpc>
                <a:spcPct val="90000"/>
              </a:lnSpc>
            </a:pPr>
            <a:endParaRPr lang="en-GB" sz="2000" dirty="0"/>
          </a:p>
          <a:p>
            <a:pPr marL="342900" lvl="0" indent="-342900">
              <a:lnSpc>
                <a:spcPct val="150000"/>
              </a:lnSpc>
              <a:buFont typeface="Arial" panose="020B0604020202020204" pitchFamily="34" charset="0"/>
              <a:buChar char="•"/>
            </a:pPr>
            <a:r>
              <a:rPr lang="en-GB" sz="2000" dirty="0"/>
              <a:t>Improve the school's facilities, community spirit and partnership with parents</a:t>
            </a:r>
          </a:p>
          <a:p>
            <a:pPr marL="342900" lvl="0" indent="-342900">
              <a:lnSpc>
                <a:spcPct val="150000"/>
              </a:lnSpc>
              <a:buFont typeface="Arial" panose="020B0604020202020204" pitchFamily="34" charset="0"/>
              <a:buChar char="•"/>
            </a:pPr>
            <a:r>
              <a:rPr lang="en-GB" sz="2000" dirty="0"/>
              <a:t>Socialise and get to know each other whilst taking part in a range of activities</a:t>
            </a:r>
          </a:p>
          <a:p>
            <a:pPr marL="342900" lvl="0" indent="-342900">
              <a:lnSpc>
                <a:spcPct val="150000"/>
              </a:lnSpc>
              <a:buFont typeface="Arial" panose="020B0604020202020204" pitchFamily="34" charset="0"/>
              <a:buChar char="•"/>
            </a:pPr>
            <a:r>
              <a:rPr lang="en-GB" sz="2000" dirty="0"/>
              <a:t>Share common concerns and find solutions, working with the school</a:t>
            </a:r>
          </a:p>
          <a:p>
            <a:pPr marL="342900" lvl="0" indent="-342900">
              <a:lnSpc>
                <a:spcPct val="150000"/>
              </a:lnSpc>
              <a:buFont typeface="Arial" panose="020B0604020202020204" pitchFamily="34" charset="0"/>
              <a:buChar char="•"/>
            </a:pPr>
            <a:r>
              <a:rPr lang="en-GB" sz="2000" dirty="0"/>
              <a:t>Find out more about how the school works, developing effective partnerships with the teaching and non-teaching staff</a:t>
            </a:r>
          </a:p>
          <a:p>
            <a:pPr marL="342900" lvl="0" indent="-342900">
              <a:lnSpc>
                <a:spcPct val="150000"/>
              </a:lnSpc>
              <a:buFont typeface="Arial" panose="020B0604020202020204" pitchFamily="34" charset="0"/>
              <a:buChar char="•"/>
            </a:pPr>
            <a:r>
              <a:rPr lang="en-GB" sz="2000" dirty="0"/>
              <a:t>Fundraise for extra items or services to enrich the children's education</a:t>
            </a:r>
          </a:p>
          <a:p>
            <a:pPr marL="342900" lvl="0" indent="-342900">
              <a:lnSpc>
                <a:spcPct val="150000"/>
              </a:lnSpc>
              <a:buFont typeface="Arial" panose="020B0604020202020204" pitchFamily="34" charset="0"/>
              <a:buChar char="•"/>
            </a:pPr>
            <a:r>
              <a:rPr lang="en-GB" sz="2000" dirty="0"/>
              <a:t>Increase your own knowledge and skills</a:t>
            </a:r>
          </a:p>
        </p:txBody>
      </p:sp>
      <p:sp>
        <p:nvSpPr>
          <p:cNvPr id="6" name="TextBox 5"/>
          <p:cNvSpPr txBox="1"/>
          <p:nvPr/>
        </p:nvSpPr>
        <p:spPr>
          <a:xfrm>
            <a:off x="2962063" y="5661248"/>
            <a:ext cx="6264696" cy="480131"/>
          </a:xfrm>
          <a:prstGeom prst="rect">
            <a:avLst/>
          </a:prstGeom>
          <a:noFill/>
        </p:spPr>
        <p:txBody>
          <a:bodyPr wrap="square" rtlCol="0">
            <a:spAutoFit/>
          </a:bodyPr>
          <a:lstStyle/>
          <a:p>
            <a:pPr algn="ctr">
              <a:lnSpc>
                <a:spcPct val="90000"/>
              </a:lnSpc>
            </a:pPr>
            <a:r>
              <a:rPr lang="en-GB" sz="2800" dirty="0"/>
              <a:t>Come and have a chat…</a:t>
            </a:r>
          </a:p>
        </p:txBody>
      </p:sp>
    </p:spTree>
    <p:extLst>
      <p:ext uri="{BB962C8B-B14F-4D97-AF65-F5344CB8AC3E}">
        <p14:creationId xmlns:p14="http://schemas.microsoft.com/office/powerpoint/2010/main" val="363266130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162" y="482599"/>
            <a:ext cx="10360501" cy="1158857"/>
          </a:xfrm>
        </p:spPr>
        <p:txBody>
          <a:bodyPr>
            <a:normAutofit/>
          </a:bodyPr>
          <a:lstStyle/>
          <a:p>
            <a:pPr algn="ctr"/>
            <a:r>
              <a:rPr lang="en-GB" sz="4800" dirty="0"/>
              <a:t>The general election</a:t>
            </a:r>
            <a:br>
              <a:rPr lang="en-GB" sz="3200" dirty="0"/>
            </a:br>
            <a:r>
              <a:rPr lang="en-GB" sz="3200" dirty="0"/>
              <a:t>The committee</a:t>
            </a:r>
          </a:p>
        </p:txBody>
      </p:sp>
      <p:sp>
        <p:nvSpPr>
          <p:cNvPr id="8" name="TextBox 7"/>
          <p:cNvSpPr txBox="1"/>
          <p:nvPr/>
        </p:nvSpPr>
        <p:spPr>
          <a:xfrm>
            <a:off x="4249605" y="1851566"/>
            <a:ext cx="2808312" cy="2031325"/>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GB" sz="2800" dirty="0"/>
              <a:t>Treasurers</a:t>
            </a:r>
          </a:p>
          <a:p>
            <a:pPr marL="457200" indent="-457200">
              <a:lnSpc>
                <a:spcPct val="90000"/>
              </a:lnSpc>
              <a:buFont typeface="Arial" panose="020B0604020202020204" pitchFamily="34" charset="0"/>
              <a:buChar char="•"/>
            </a:pPr>
            <a:r>
              <a:rPr lang="en-GB" sz="2800" dirty="0"/>
              <a:t>Secretaries</a:t>
            </a:r>
          </a:p>
          <a:p>
            <a:pPr marL="457200" indent="-457200">
              <a:lnSpc>
                <a:spcPct val="90000"/>
              </a:lnSpc>
              <a:buFont typeface="Arial" panose="020B0604020202020204" pitchFamily="34" charset="0"/>
              <a:buChar char="•"/>
            </a:pPr>
            <a:endParaRPr lang="en-GB" sz="2800" dirty="0"/>
          </a:p>
          <a:p>
            <a:pPr marL="457200" indent="-457200">
              <a:lnSpc>
                <a:spcPct val="90000"/>
              </a:lnSpc>
              <a:buFont typeface="Arial" panose="020B0604020202020204" pitchFamily="34" charset="0"/>
              <a:buChar char="•"/>
            </a:pPr>
            <a:r>
              <a:rPr lang="en-GB" sz="2800" dirty="0"/>
              <a:t>Chair</a:t>
            </a:r>
          </a:p>
          <a:p>
            <a:pPr marL="457200" indent="-457200">
              <a:lnSpc>
                <a:spcPct val="90000"/>
              </a:lnSpc>
              <a:buFont typeface="Arial" panose="020B0604020202020204" pitchFamily="34" charset="0"/>
              <a:buChar char="•"/>
            </a:pPr>
            <a:r>
              <a:rPr lang="en-GB" sz="2800" dirty="0"/>
              <a:t>Vice-Chair</a:t>
            </a:r>
          </a:p>
        </p:txBody>
      </p:sp>
      <p:sp>
        <p:nvSpPr>
          <p:cNvPr id="9" name="Title 4"/>
          <p:cNvSpPr txBox="1">
            <a:spLocks/>
          </p:cNvSpPr>
          <p:nvPr/>
        </p:nvSpPr>
        <p:spPr>
          <a:xfrm>
            <a:off x="914162" y="4077072"/>
            <a:ext cx="10360501" cy="908409"/>
          </a:xfrm>
          <a:prstGeom prst="rect">
            <a:avLst/>
          </a:prstGeom>
          <a:effectLst/>
        </p:spPr>
        <p:txBody>
          <a:bodyPr vert="horz" lIns="121899" tIns="60949" rIns="121899" bIns="60949" rtlCol="0" anchor="b" anchorCtr="0">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lgn="ctr"/>
            <a:r>
              <a:rPr lang="en-GB" sz="2800" dirty="0"/>
              <a:t>Non – committee positions</a:t>
            </a:r>
          </a:p>
        </p:txBody>
      </p:sp>
      <p:sp>
        <p:nvSpPr>
          <p:cNvPr id="10" name="TextBox 9"/>
          <p:cNvSpPr txBox="1"/>
          <p:nvPr/>
        </p:nvSpPr>
        <p:spPr>
          <a:xfrm>
            <a:off x="4232450" y="5189554"/>
            <a:ext cx="4896544" cy="867930"/>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GB" sz="2800" dirty="0"/>
              <a:t>Community Liaison</a:t>
            </a:r>
          </a:p>
          <a:p>
            <a:pPr marL="457200" indent="-457200">
              <a:lnSpc>
                <a:spcPct val="90000"/>
              </a:lnSpc>
              <a:buFont typeface="Arial" panose="020B0604020202020204" pitchFamily="34" charset="0"/>
              <a:buChar char="•"/>
            </a:pPr>
            <a:r>
              <a:rPr lang="en-GB" sz="2800" dirty="0"/>
              <a:t>Class Rep Mentor</a:t>
            </a:r>
          </a:p>
        </p:txBody>
      </p:sp>
    </p:spTree>
    <p:extLst>
      <p:ext uri="{BB962C8B-B14F-4D97-AF65-F5344CB8AC3E}">
        <p14:creationId xmlns:p14="http://schemas.microsoft.com/office/powerpoint/2010/main" val="3186028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Let’s spend some money…</a:t>
            </a:r>
          </a:p>
        </p:txBody>
      </p:sp>
      <p:pic>
        <p:nvPicPr>
          <p:cNvPr id="3" name="Picture 2">
            <a:extLst>
              <a:ext uri="{FF2B5EF4-FFF2-40B4-BE49-F238E27FC236}">
                <a16:creationId xmlns:a16="http://schemas.microsoft.com/office/drawing/2014/main" id="{F28583E7-319A-46B0-87F6-BE20F6610269}"/>
              </a:ext>
            </a:extLst>
          </p:cNvPr>
          <p:cNvPicPr>
            <a:picLocks noChangeAspect="1"/>
          </p:cNvPicPr>
          <p:nvPr/>
        </p:nvPicPr>
        <p:blipFill>
          <a:blip r:embed="rId2"/>
          <a:stretch>
            <a:fillRect/>
          </a:stretch>
        </p:blipFill>
        <p:spPr>
          <a:xfrm>
            <a:off x="914162" y="1988840"/>
            <a:ext cx="2515130" cy="2106166"/>
          </a:xfrm>
          <a:prstGeom prst="rect">
            <a:avLst/>
          </a:prstGeom>
        </p:spPr>
      </p:pic>
      <p:sp>
        <p:nvSpPr>
          <p:cNvPr id="4" name="TextBox 3">
            <a:extLst>
              <a:ext uri="{FF2B5EF4-FFF2-40B4-BE49-F238E27FC236}">
                <a16:creationId xmlns:a16="http://schemas.microsoft.com/office/drawing/2014/main" id="{25C07B7B-0A74-4FFE-BA46-8CF7DA8D1649}"/>
              </a:ext>
            </a:extLst>
          </p:cNvPr>
          <p:cNvSpPr txBox="1"/>
          <p:nvPr/>
        </p:nvSpPr>
        <p:spPr>
          <a:xfrm>
            <a:off x="837828" y="3735787"/>
            <a:ext cx="2447448" cy="369332"/>
          </a:xfrm>
          <a:prstGeom prst="rect">
            <a:avLst/>
          </a:prstGeom>
          <a:noFill/>
        </p:spPr>
        <p:txBody>
          <a:bodyPr wrap="square" rtlCol="0">
            <a:spAutoFit/>
          </a:bodyPr>
          <a:lstStyle/>
          <a:p>
            <a:pPr>
              <a:lnSpc>
                <a:spcPct val="90000"/>
              </a:lnSpc>
            </a:pPr>
            <a:r>
              <a:rPr lang="en-GB" sz="2000" dirty="0">
                <a:solidFill>
                  <a:schemeClr val="bg1"/>
                </a:solidFill>
              </a:rPr>
              <a:t>£129.99 Amazon</a:t>
            </a:r>
          </a:p>
        </p:txBody>
      </p:sp>
    </p:spTree>
    <p:extLst>
      <p:ext uri="{BB962C8B-B14F-4D97-AF65-F5344CB8AC3E}">
        <p14:creationId xmlns:p14="http://schemas.microsoft.com/office/powerpoint/2010/main" val="4100663237"/>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2" y="764704"/>
            <a:ext cx="10360501" cy="2232248"/>
          </a:xfrm>
        </p:spPr>
        <p:txBody>
          <a:bodyPr>
            <a:normAutofit/>
          </a:bodyPr>
          <a:lstStyle/>
          <a:p>
            <a:pPr algn="ctr"/>
            <a:br>
              <a:rPr lang="en-GB" cap="none" dirty="0">
                <a:latin typeface="+mn-lt"/>
              </a:rPr>
            </a:br>
            <a:r>
              <a:rPr lang="en-GB" sz="4000" cap="none" dirty="0">
                <a:latin typeface="+mn-lt"/>
              </a:rPr>
              <a:t>Check out our website:</a:t>
            </a:r>
            <a:br>
              <a:rPr lang="en-GB" sz="4000" cap="none" dirty="0">
                <a:latin typeface="+mn-lt"/>
              </a:rPr>
            </a:br>
            <a:r>
              <a:rPr lang="en-GB" sz="4000" cap="none" dirty="0">
                <a:latin typeface="+mn-lt"/>
              </a:rPr>
              <a:t> </a:t>
            </a:r>
            <a:br>
              <a:rPr lang="en-GB" sz="4000" cap="none" dirty="0">
                <a:latin typeface="+mn-lt"/>
              </a:rPr>
            </a:br>
            <a:r>
              <a:rPr lang="en-GB" sz="4000" cap="none" dirty="0">
                <a:latin typeface="+mn-lt"/>
              </a:rPr>
              <a:t>www.friendsofburhillschool.co.uk</a:t>
            </a:r>
          </a:p>
        </p:txBody>
      </p:sp>
      <p:sp>
        <p:nvSpPr>
          <p:cNvPr id="4" name="Title 1"/>
          <p:cNvSpPr txBox="1">
            <a:spLocks/>
          </p:cNvSpPr>
          <p:nvPr/>
        </p:nvSpPr>
        <p:spPr>
          <a:xfrm>
            <a:off x="914161" y="4869160"/>
            <a:ext cx="10360501" cy="1080120"/>
          </a:xfrm>
          <a:prstGeom prst="rect">
            <a:avLst/>
          </a:prstGeom>
          <a:effectLst/>
        </p:spPr>
        <p:txBody>
          <a:bodyPr vert="horz" lIns="121899" tIns="60949" rIns="121899" bIns="60949" rtlCol="0" anchor="b" anchorCtr="0">
            <a:normAutofit fontScale="97500"/>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lgn="ctr"/>
            <a:r>
              <a:rPr lang="en-GB" cap="none" dirty="0">
                <a:latin typeface="+mn-lt"/>
              </a:rPr>
              <a:t>Follow us on Twitter:	@</a:t>
            </a:r>
            <a:r>
              <a:rPr lang="en-GB" cap="none" dirty="0" err="1">
                <a:latin typeface="+mn-lt"/>
              </a:rPr>
              <a:t>BurhillFoBS</a:t>
            </a:r>
            <a:endParaRPr lang="en-GB" cap="none" dirty="0">
              <a:latin typeface="+mn-lt"/>
            </a:endParaRPr>
          </a:p>
        </p:txBody>
      </p:sp>
      <p:sp>
        <p:nvSpPr>
          <p:cNvPr id="6" name="Title 1"/>
          <p:cNvSpPr txBox="1">
            <a:spLocks/>
          </p:cNvSpPr>
          <p:nvPr/>
        </p:nvSpPr>
        <p:spPr>
          <a:xfrm>
            <a:off x="914161" y="3849581"/>
            <a:ext cx="10360501" cy="1019579"/>
          </a:xfrm>
          <a:prstGeom prst="rect">
            <a:avLst/>
          </a:prstGeom>
          <a:effectLst/>
        </p:spPr>
        <p:txBody>
          <a:bodyPr vert="horz" lIns="121899" tIns="60949" rIns="121899" bIns="60949" rtlCol="0" anchor="b" anchorCtr="0">
            <a:normAutofit fontScale="97500"/>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lgn="ctr"/>
            <a:r>
              <a:rPr lang="en-GB" cap="none" dirty="0">
                <a:latin typeface="+mn-lt"/>
              </a:rPr>
              <a:t>Email us: 	hello@friendsofburhillschool.co.uk</a:t>
            </a:r>
          </a:p>
        </p:txBody>
      </p:sp>
    </p:spTree>
    <p:extLst>
      <p:ext uri="{BB962C8B-B14F-4D97-AF65-F5344CB8AC3E}">
        <p14:creationId xmlns:p14="http://schemas.microsoft.com/office/powerpoint/2010/main" val="36226514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Next meeting – Monday 6</a:t>
            </a:r>
            <a:r>
              <a:rPr lang="en-GB" baseline="30000" dirty="0"/>
              <a:t>th</a:t>
            </a:r>
            <a:r>
              <a:rPr lang="en-GB" dirty="0"/>
              <a:t> November</a:t>
            </a:r>
          </a:p>
        </p:txBody>
      </p:sp>
      <p:sp>
        <p:nvSpPr>
          <p:cNvPr id="3" name="Content Placeholder 2"/>
          <p:cNvSpPr>
            <a:spLocks noGrp="1"/>
          </p:cNvSpPr>
          <p:nvPr>
            <p:ph idx="1"/>
          </p:nvPr>
        </p:nvSpPr>
        <p:spPr/>
        <p:txBody>
          <a:bodyPr>
            <a:normAutofit fontScale="92500" lnSpcReduction="20000"/>
          </a:bodyPr>
          <a:lstStyle/>
          <a:p>
            <a:pPr marL="0" indent="0">
              <a:buNone/>
            </a:pPr>
            <a:endParaRPr lang="en-GB" b="1" dirty="0"/>
          </a:p>
          <a:p>
            <a:r>
              <a:rPr lang="en-GB" b="1" dirty="0"/>
              <a:t>Fri 3</a:t>
            </a:r>
            <a:r>
              <a:rPr lang="en-GB" b="1" baseline="30000" dirty="0"/>
              <a:t>rd</a:t>
            </a:r>
            <a:r>
              <a:rPr lang="en-GB" b="1" dirty="0"/>
              <a:t> Nov	</a:t>
            </a:r>
            <a:r>
              <a:rPr lang="en-GB" dirty="0"/>
              <a:t>Fireworks Night – 5pm to 7.30pm</a:t>
            </a:r>
          </a:p>
          <a:p>
            <a:r>
              <a:rPr lang="en-GB" b="1" dirty="0"/>
              <a:t>Thu 30</a:t>
            </a:r>
            <a:r>
              <a:rPr lang="en-GB" b="1" baseline="30000" dirty="0"/>
              <a:t>th</a:t>
            </a:r>
            <a:r>
              <a:rPr lang="en-GB" b="1" dirty="0"/>
              <a:t> Nov</a:t>
            </a:r>
            <a:r>
              <a:rPr lang="en-GB" dirty="0"/>
              <a:t>	Decorate the school!</a:t>
            </a:r>
          </a:p>
          <a:p>
            <a:r>
              <a:rPr lang="en-GB" b="1" dirty="0"/>
              <a:t>Sat 2</a:t>
            </a:r>
            <a:r>
              <a:rPr lang="en-GB" b="1" baseline="30000" dirty="0"/>
              <a:t>nd</a:t>
            </a:r>
            <a:r>
              <a:rPr lang="en-GB" b="1" dirty="0"/>
              <a:t> Dec	</a:t>
            </a:r>
            <a:r>
              <a:rPr lang="en-GB" dirty="0"/>
              <a:t>Christmas Fair – School hall</a:t>
            </a:r>
          </a:p>
          <a:p>
            <a:r>
              <a:rPr lang="en-GB" b="1" dirty="0"/>
              <a:t>Sat 17</a:t>
            </a:r>
            <a:r>
              <a:rPr lang="en-GB" b="1" baseline="30000" dirty="0"/>
              <a:t>th</a:t>
            </a:r>
            <a:r>
              <a:rPr lang="en-GB" dirty="0"/>
              <a:t> </a:t>
            </a:r>
            <a:r>
              <a:rPr lang="en-GB" b="1" dirty="0"/>
              <a:t>Mar</a:t>
            </a:r>
            <a:r>
              <a:rPr lang="en-GB" dirty="0"/>
              <a:t>	</a:t>
            </a:r>
            <a:r>
              <a:rPr lang="en-GB" dirty="0" err="1"/>
              <a:t>Burhill</a:t>
            </a:r>
            <a:r>
              <a:rPr lang="en-GB" dirty="0"/>
              <a:t> Ball - TBC</a:t>
            </a:r>
          </a:p>
          <a:p>
            <a:r>
              <a:rPr lang="en-GB" b="1" dirty="0"/>
              <a:t>Sat 16</a:t>
            </a:r>
            <a:r>
              <a:rPr lang="en-GB" b="1" baseline="30000" dirty="0"/>
              <a:t>th</a:t>
            </a:r>
            <a:r>
              <a:rPr lang="en-GB" b="1" dirty="0"/>
              <a:t> Jun	</a:t>
            </a:r>
            <a:r>
              <a:rPr lang="en-GB" dirty="0"/>
              <a:t>Summer Fair</a:t>
            </a:r>
          </a:p>
          <a:p>
            <a:pPr marL="0" indent="0">
              <a:buNone/>
            </a:pPr>
            <a:endParaRPr lang="en-GB" dirty="0"/>
          </a:p>
          <a:p>
            <a:endParaRPr lang="en-GB" dirty="0"/>
          </a:p>
          <a:p>
            <a:pPr marL="0" indent="0" algn="ctr">
              <a:buNone/>
            </a:pPr>
            <a:r>
              <a:rPr lang="en-GB" sz="4000" b="1" dirty="0">
                <a:solidFill>
                  <a:srgbClr val="FFFF00"/>
                </a:solidFill>
              </a:rPr>
              <a:t>Thank you for coming!</a:t>
            </a:r>
          </a:p>
        </p:txBody>
      </p:sp>
    </p:spTree>
    <p:extLst>
      <p:ext uri="{BB962C8B-B14F-4D97-AF65-F5344CB8AC3E}">
        <p14:creationId xmlns:p14="http://schemas.microsoft.com/office/powerpoint/2010/main" val="14274820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330837-6B90-4A02-BA99-7FA3E7CE0A70}"/>
              </a:ext>
            </a:extLst>
          </p:cNvPr>
          <p:cNvSpPr txBox="1">
            <a:spLocks/>
          </p:cNvSpPr>
          <p:nvPr/>
        </p:nvSpPr>
        <p:spPr>
          <a:xfrm>
            <a:off x="693812" y="476672"/>
            <a:ext cx="10360501" cy="864096"/>
          </a:xfrm>
          <a:prstGeom prst="rect">
            <a:avLst/>
          </a:prstGeom>
          <a:effectLst/>
        </p:spPr>
        <p:txBody>
          <a:bodyPr vert="horz" lIns="121899" tIns="60949" rIns="121899" bIns="60949" rtlCol="0" anchor="b" anchorCtr="0">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r>
              <a:rPr lang="en-US" dirty="0"/>
              <a:t>Why are we here?</a:t>
            </a:r>
          </a:p>
        </p:txBody>
      </p:sp>
      <p:sp>
        <p:nvSpPr>
          <p:cNvPr id="5" name="Content Placeholder 2">
            <a:extLst>
              <a:ext uri="{FF2B5EF4-FFF2-40B4-BE49-F238E27FC236}">
                <a16:creationId xmlns:a16="http://schemas.microsoft.com/office/drawing/2014/main" id="{BD57E401-4730-4D17-8F82-7A1BF1FB6691}"/>
              </a:ext>
            </a:extLst>
          </p:cNvPr>
          <p:cNvSpPr txBox="1">
            <a:spLocks/>
          </p:cNvSpPr>
          <p:nvPr/>
        </p:nvSpPr>
        <p:spPr>
          <a:xfrm>
            <a:off x="837828" y="1700808"/>
            <a:ext cx="10360501" cy="252028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a:lstStyle>
          <a:p>
            <a:r>
              <a:rPr lang="en-GB" dirty="0"/>
              <a:t>To raise money to purchase equipment to support our expanding school and enhance the learning of all the children at Burhill School.</a:t>
            </a:r>
          </a:p>
          <a:p>
            <a:r>
              <a:rPr lang="en-GB" dirty="0"/>
              <a:t>Provide a supportive community for all our families at Burhill and our local community.</a:t>
            </a:r>
          </a:p>
        </p:txBody>
      </p:sp>
      <p:sp>
        <p:nvSpPr>
          <p:cNvPr id="6" name="Title 1">
            <a:extLst>
              <a:ext uri="{FF2B5EF4-FFF2-40B4-BE49-F238E27FC236}">
                <a16:creationId xmlns:a16="http://schemas.microsoft.com/office/drawing/2014/main" id="{B1479691-E5AA-4479-B2E8-63AFFE8F3C1B}"/>
              </a:ext>
            </a:extLst>
          </p:cNvPr>
          <p:cNvSpPr txBox="1">
            <a:spLocks/>
          </p:cNvSpPr>
          <p:nvPr/>
        </p:nvSpPr>
        <p:spPr>
          <a:xfrm>
            <a:off x="1125860" y="4233165"/>
            <a:ext cx="9793088" cy="864096"/>
          </a:xfrm>
          <a:prstGeom prst="rect">
            <a:avLst/>
          </a:prstGeom>
          <a:effectLst/>
        </p:spPr>
        <p:txBody>
          <a:bodyPr vert="horz" lIns="121899" tIns="60949" rIns="121899" bIns="60949" rtlCol="0" anchor="b" anchorCtr="0">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r>
              <a:rPr lang="en-US" dirty="0"/>
              <a:t>because we love our school!</a:t>
            </a:r>
          </a:p>
        </p:txBody>
      </p:sp>
    </p:spTree>
    <p:extLst>
      <p:ext uri="{BB962C8B-B14F-4D97-AF65-F5344CB8AC3E}">
        <p14:creationId xmlns:p14="http://schemas.microsoft.com/office/powerpoint/2010/main" val="36296565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2" y="482600"/>
            <a:ext cx="10360501" cy="679228"/>
          </a:xfrm>
        </p:spPr>
        <p:txBody>
          <a:bodyPr/>
          <a:lstStyle/>
          <a:p>
            <a:r>
              <a:rPr lang="en-US" dirty="0"/>
              <a:t>How do we raise money?</a:t>
            </a:r>
          </a:p>
        </p:txBody>
      </p:sp>
      <p:sp>
        <p:nvSpPr>
          <p:cNvPr id="5" name="Content Placeholder 4"/>
          <p:cNvSpPr>
            <a:spLocks noGrp="1"/>
          </p:cNvSpPr>
          <p:nvPr>
            <p:ph sz="half" idx="1"/>
          </p:nvPr>
        </p:nvSpPr>
        <p:spPr>
          <a:xfrm>
            <a:off x="914162" y="1227337"/>
            <a:ext cx="2083906" cy="545479"/>
          </a:xfrm>
        </p:spPr>
        <p:txBody>
          <a:bodyPr>
            <a:normAutofit/>
          </a:bodyPr>
          <a:lstStyle/>
          <a:p>
            <a:r>
              <a:rPr lang="en-US" dirty="0"/>
              <a:t>Cake bakes</a:t>
            </a:r>
          </a:p>
        </p:txBody>
      </p:sp>
      <p:pic>
        <p:nvPicPr>
          <p:cNvPr id="4" name="Picture 3">
            <a:extLst>
              <a:ext uri="{FF2B5EF4-FFF2-40B4-BE49-F238E27FC236}">
                <a16:creationId xmlns:a16="http://schemas.microsoft.com/office/drawing/2014/main" id="{72E08225-D7C6-4E00-A4A3-7AF903EB9F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59" r="16642"/>
          <a:stretch/>
        </p:blipFill>
        <p:spPr>
          <a:xfrm>
            <a:off x="1125860" y="1697609"/>
            <a:ext cx="2088232" cy="1699915"/>
          </a:xfrm>
          <a:prstGeom prst="rect">
            <a:avLst/>
          </a:prstGeom>
        </p:spPr>
      </p:pic>
      <p:sp>
        <p:nvSpPr>
          <p:cNvPr id="9" name="Content Placeholder 4">
            <a:extLst>
              <a:ext uri="{FF2B5EF4-FFF2-40B4-BE49-F238E27FC236}">
                <a16:creationId xmlns:a16="http://schemas.microsoft.com/office/drawing/2014/main" id="{D2523641-6629-4021-9452-E4A80D3C6196}"/>
              </a:ext>
            </a:extLst>
          </p:cNvPr>
          <p:cNvSpPr txBox="1">
            <a:spLocks/>
          </p:cNvSpPr>
          <p:nvPr/>
        </p:nvSpPr>
        <p:spPr>
          <a:xfrm>
            <a:off x="922426" y="3747617"/>
            <a:ext cx="2083906" cy="545479"/>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4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0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18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6pPr>
            <a:lvl7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7pPr>
            <a:lvl8pPr marL="2669581"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8pPr>
            <a:lvl9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9pPr>
          </a:lstStyle>
          <a:p>
            <a:r>
              <a:rPr lang="en-US" dirty="0"/>
              <a:t>Quiz Nights</a:t>
            </a:r>
          </a:p>
        </p:txBody>
      </p:sp>
      <p:pic>
        <p:nvPicPr>
          <p:cNvPr id="7" name="Picture 6">
            <a:extLst>
              <a:ext uri="{FF2B5EF4-FFF2-40B4-BE49-F238E27FC236}">
                <a16:creationId xmlns:a16="http://schemas.microsoft.com/office/drawing/2014/main" id="{28160A77-E64B-45BE-8DAB-CDBFD2E61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124" y="4424885"/>
            <a:ext cx="2966064" cy="1668411"/>
          </a:xfrm>
          <a:prstGeom prst="rect">
            <a:avLst/>
          </a:prstGeom>
        </p:spPr>
      </p:pic>
      <p:sp>
        <p:nvSpPr>
          <p:cNvPr id="13" name="Content Placeholder 4">
            <a:extLst>
              <a:ext uri="{FF2B5EF4-FFF2-40B4-BE49-F238E27FC236}">
                <a16:creationId xmlns:a16="http://schemas.microsoft.com/office/drawing/2014/main" id="{DB07AA31-DF66-47E8-82C9-8A20E80648DF}"/>
              </a:ext>
            </a:extLst>
          </p:cNvPr>
          <p:cNvSpPr txBox="1">
            <a:spLocks/>
          </p:cNvSpPr>
          <p:nvPr/>
        </p:nvSpPr>
        <p:spPr>
          <a:xfrm>
            <a:off x="5950396" y="2204864"/>
            <a:ext cx="2664296" cy="545479"/>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4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0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18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6pPr>
            <a:lvl7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7pPr>
            <a:lvl8pPr marL="2669581"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8pPr>
            <a:lvl9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9pPr>
          </a:lstStyle>
          <a:p>
            <a:r>
              <a:rPr lang="en-US" dirty="0"/>
              <a:t>Christmas Cards</a:t>
            </a:r>
          </a:p>
        </p:txBody>
      </p:sp>
      <p:pic>
        <p:nvPicPr>
          <p:cNvPr id="12" name="Picture 11">
            <a:extLst>
              <a:ext uri="{FF2B5EF4-FFF2-40B4-BE49-F238E27FC236}">
                <a16:creationId xmlns:a16="http://schemas.microsoft.com/office/drawing/2014/main" id="{EF1EC6EF-705E-4075-BA27-5F01B73EF629}"/>
              </a:ext>
            </a:extLst>
          </p:cNvPr>
          <p:cNvPicPr>
            <a:picLocks noChangeAspect="1"/>
          </p:cNvPicPr>
          <p:nvPr/>
        </p:nvPicPr>
        <p:blipFill rotWithShape="1">
          <a:blip r:embed="rId4"/>
          <a:srcRect l="10817"/>
          <a:stretch/>
        </p:blipFill>
        <p:spPr>
          <a:xfrm>
            <a:off x="8899972" y="1134591"/>
            <a:ext cx="2374691" cy="1883097"/>
          </a:xfrm>
          <a:prstGeom prst="rect">
            <a:avLst/>
          </a:prstGeom>
        </p:spPr>
      </p:pic>
      <p:sp>
        <p:nvSpPr>
          <p:cNvPr id="15" name="Content Placeholder 4">
            <a:extLst>
              <a:ext uri="{FF2B5EF4-FFF2-40B4-BE49-F238E27FC236}">
                <a16:creationId xmlns:a16="http://schemas.microsoft.com/office/drawing/2014/main" id="{1347EBEA-4603-4CC0-9C74-8D3203B660CB}"/>
              </a:ext>
            </a:extLst>
          </p:cNvPr>
          <p:cNvSpPr txBox="1">
            <a:spLocks/>
          </p:cNvSpPr>
          <p:nvPr/>
        </p:nvSpPr>
        <p:spPr>
          <a:xfrm>
            <a:off x="7606580" y="3980104"/>
            <a:ext cx="4032448" cy="2401224"/>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4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0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18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6pPr>
            <a:lvl7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7pPr>
            <a:lvl8pPr marL="2669581"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8pPr>
            <a:lvl9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9pPr>
          </a:lstStyle>
          <a:p>
            <a:r>
              <a:rPr lang="en-US" dirty="0"/>
              <a:t>Secondhand Uniform Sales</a:t>
            </a:r>
          </a:p>
          <a:p>
            <a:r>
              <a:rPr lang="en-US" dirty="0"/>
              <a:t>Ice Cream Sales</a:t>
            </a:r>
          </a:p>
          <a:p>
            <a:r>
              <a:rPr lang="en-US" dirty="0"/>
              <a:t>School Discos</a:t>
            </a:r>
          </a:p>
          <a:p>
            <a:r>
              <a:rPr lang="en-US" dirty="0"/>
              <a:t>Strictly Beauty &amp; Bling</a:t>
            </a:r>
          </a:p>
        </p:txBody>
      </p:sp>
      <p:pic>
        <p:nvPicPr>
          <p:cNvPr id="18" name="Picture 17">
            <a:extLst>
              <a:ext uri="{FF2B5EF4-FFF2-40B4-BE49-F238E27FC236}">
                <a16:creationId xmlns:a16="http://schemas.microsoft.com/office/drawing/2014/main" id="{3DB1BC03-D1BD-4A4E-81C4-5DA62512A5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2270" y="1668404"/>
            <a:ext cx="1756038" cy="1753255"/>
          </a:xfrm>
          <a:prstGeom prst="rect">
            <a:avLst/>
          </a:prstGeom>
        </p:spPr>
      </p:pic>
      <p:pic>
        <p:nvPicPr>
          <p:cNvPr id="20" name="Picture 19">
            <a:extLst>
              <a:ext uri="{FF2B5EF4-FFF2-40B4-BE49-F238E27FC236}">
                <a16:creationId xmlns:a16="http://schemas.microsoft.com/office/drawing/2014/main" id="{25E431A4-8900-4E56-AACE-72302A5742FD}"/>
              </a:ext>
            </a:extLst>
          </p:cNvPr>
          <p:cNvPicPr>
            <a:picLocks noChangeAspect="1"/>
          </p:cNvPicPr>
          <p:nvPr/>
        </p:nvPicPr>
        <p:blipFill rotWithShape="1">
          <a:blip r:embed="rId6">
            <a:extLst>
              <a:ext uri="{28A0092B-C50C-407E-A947-70E740481C1C}">
                <a14:useLocalDpi xmlns:a14="http://schemas.microsoft.com/office/drawing/2010/main" val="0"/>
              </a:ext>
            </a:extLst>
          </a:blip>
          <a:srcRect l="7944" r="17000"/>
          <a:stretch/>
        </p:blipFill>
        <p:spPr>
          <a:xfrm>
            <a:off x="4160571" y="4077071"/>
            <a:ext cx="3085969" cy="2297241"/>
          </a:xfrm>
          <a:prstGeom prst="rect">
            <a:avLst/>
          </a:prstGeom>
        </p:spPr>
      </p:pic>
    </p:spTree>
    <p:extLst>
      <p:ext uri="{BB962C8B-B14F-4D97-AF65-F5344CB8AC3E}">
        <p14:creationId xmlns:p14="http://schemas.microsoft.com/office/powerpoint/2010/main" val="26930840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cTn>
                              </p:par>
                              <p:par>
                                <p:cTn id="50" presetID="26"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80">
                                          <p:stCondLst>
                                            <p:cond delay="0"/>
                                          </p:stCondLst>
                                        </p:cTn>
                                        <p:tgtEl>
                                          <p:spTgt spid="12"/>
                                        </p:tgtEl>
                                      </p:cBhvr>
                                    </p:animEffect>
                                    <p:anim calcmode="lin" valueType="num">
                                      <p:cBhvr>
                                        <p:cTn id="5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8" dur="26">
                                          <p:stCondLst>
                                            <p:cond delay="650"/>
                                          </p:stCondLst>
                                        </p:cTn>
                                        <p:tgtEl>
                                          <p:spTgt spid="12"/>
                                        </p:tgtEl>
                                      </p:cBhvr>
                                      <p:to x="100000" y="60000"/>
                                    </p:animScale>
                                    <p:animScale>
                                      <p:cBhvr>
                                        <p:cTn id="59" dur="166" decel="50000">
                                          <p:stCondLst>
                                            <p:cond delay="676"/>
                                          </p:stCondLst>
                                        </p:cTn>
                                        <p:tgtEl>
                                          <p:spTgt spid="12"/>
                                        </p:tgtEl>
                                      </p:cBhvr>
                                      <p:to x="100000" y="100000"/>
                                    </p:animScale>
                                    <p:animScale>
                                      <p:cBhvr>
                                        <p:cTn id="60" dur="26">
                                          <p:stCondLst>
                                            <p:cond delay="1312"/>
                                          </p:stCondLst>
                                        </p:cTn>
                                        <p:tgtEl>
                                          <p:spTgt spid="12"/>
                                        </p:tgtEl>
                                      </p:cBhvr>
                                      <p:to x="100000" y="80000"/>
                                    </p:animScale>
                                    <p:animScale>
                                      <p:cBhvr>
                                        <p:cTn id="61" dur="166" decel="50000">
                                          <p:stCondLst>
                                            <p:cond delay="1338"/>
                                          </p:stCondLst>
                                        </p:cTn>
                                        <p:tgtEl>
                                          <p:spTgt spid="12"/>
                                        </p:tgtEl>
                                      </p:cBhvr>
                                      <p:to x="100000" y="100000"/>
                                    </p:animScale>
                                    <p:animScale>
                                      <p:cBhvr>
                                        <p:cTn id="62" dur="26">
                                          <p:stCondLst>
                                            <p:cond delay="1642"/>
                                          </p:stCondLst>
                                        </p:cTn>
                                        <p:tgtEl>
                                          <p:spTgt spid="12"/>
                                        </p:tgtEl>
                                      </p:cBhvr>
                                      <p:to x="100000" y="90000"/>
                                    </p:animScale>
                                    <p:animScale>
                                      <p:cBhvr>
                                        <p:cTn id="63" dur="166" decel="50000">
                                          <p:stCondLst>
                                            <p:cond delay="1668"/>
                                          </p:stCondLst>
                                        </p:cTn>
                                        <p:tgtEl>
                                          <p:spTgt spid="12"/>
                                        </p:tgtEl>
                                      </p:cBhvr>
                                      <p:to x="100000" y="100000"/>
                                    </p:animScale>
                                    <p:animScale>
                                      <p:cBhvr>
                                        <p:cTn id="64" dur="26">
                                          <p:stCondLst>
                                            <p:cond delay="1808"/>
                                          </p:stCondLst>
                                        </p:cTn>
                                        <p:tgtEl>
                                          <p:spTgt spid="12"/>
                                        </p:tgtEl>
                                      </p:cBhvr>
                                      <p:to x="100000" y="95000"/>
                                    </p:animScale>
                                    <p:animScale>
                                      <p:cBhvr>
                                        <p:cTn id="65" dur="166" decel="50000">
                                          <p:stCondLst>
                                            <p:cond delay="1834"/>
                                          </p:stCondLst>
                                        </p:cTn>
                                        <p:tgtEl>
                                          <p:spTgt spid="12"/>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55BA3-556B-4968-95FB-7202DB59C81D}"/>
              </a:ext>
            </a:extLst>
          </p:cNvPr>
          <p:cNvSpPr>
            <a:spLocks noGrp="1"/>
          </p:cNvSpPr>
          <p:nvPr>
            <p:ph type="title"/>
          </p:nvPr>
        </p:nvSpPr>
        <p:spPr>
          <a:xfrm>
            <a:off x="914162" y="482600"/>
            <a:ext cx="10360501" cy="786160"/>
          </a:xfrm>
        </p:spPr>
        <p:txBody>
          <a:bodyPr/>
          <a:lstStyle/>
          <a:p>
            <a:r>
              <a:rPr lang="en-GB" dirty="0"/>
              <a:t>Fireworks</a:t>
            </a:r>
          </a:p>
        </p:txBody>
      </p:sp>
      <p:pic>
        <p:nvPicPr>
          <p:cNvPr id="6" name="Picture 5">
            <a:extLst>
              <a:ext uri="{FF2B5EF4-FFF2-40B4-BE49-F238E27FC236}">
                <a16:creationId xmlns:a16="http://schemas.microsoft.com/office/drawing/2014/main" id="{756E8AAD-7D4C-48A3-B220-DFCF9025E6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162" y="1412776"/>
            <a:ext cx="3537340" cy="2081486"/>
          </a:xfrm>
          <a:prstGeom prst="rect">
            <a:avLst/>
          </a:prstGeom>
        </p:spPr>
      </p:pic>
      <p:pic>
        <p:nvPicPr>
          <p:cNvPr id="8" name="Picture 7">
            <a:extLst>
              <a:ext uri="{FF2B5EF4-FFF2-40B4-BE49-F238E27FC236}">
                <a16:creationId xmlns:a16="http://schemas.microsoft.com/office/drawing/2014/main" id="{91DAD507-5B37-48DE-A8ED-4901C1A3A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8708" y="4422989"/>
            <a:ext cx="2988460" cy="1958339"/>
          </a:xfrm>
          <a:prstGeom prst="rect">
            <a:avLst/>
          </a:prstGeom>
        </p:spPr>
      </p:pic>
      <p:pic>
        <p:nvPicPr>
          <p:cNvPr id="12" name="Picture 11">
            <a:extLst>
              <a:ext uri="{FF2B5EF4-FFF2-40B4-BE49-F238E27FC236}">
                <a16:creationId xmlns:a16="http://schemas.microsoft.com/office/drawing/2014/main" id="{3F55F789-FE41-475A-9B2C-EEA7A0701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5280" y="4261746"/>
            <a:ext cx="3798486" cy="2143544"/>
          </a:xfrm>
          <a:prstGeom prst="rect">
            <a:avLst/>
          </a:prstGeom>
        </p:spPr>
      </p:pic>
      <p:pic>
        <p:nvPicPr>
          <p:cNvPr id="14" name="Picture 13">
            <a:extLst>
              <a:ext uri="{FF2B5EF4-FFF2-40B4-BE49-F238E27FC236}">
                <a16:creationId xmlns:a16="http://schemas.microsoft.com/office/drawing/2014/main" id="{13FEB369-87F0-40AD-89B2-751A07EAE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8708" y="590438"/>
            <a:ext cx="2988460" cy="1686434"/>
          </a:xfrm>
          <a:prstGeom prst="rect">
            <a:avLst/>
          </a:prstGeom>
        </p:spPr>
      </p:pic>
      <p:pic>
        <p:nvPicPr>
          <p:cNvPr id="22" name="Picture 21">
            <a:extLst>
              <a:ext uri="{FF2B5EF4-FFF2-40B4-BE49-F238E27FC236}">
                <a16:creationId xmlns:a16="http://schemas.microsoft.com/office/drawing/2014/main" id="{AF68B4B3-AA00-4DEF-A418-E51BE56AE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1070" y="2427518"/>
            <a:ext cx="2997359" cy="1844824"/>
          </a:xfrm>
          <a:prstGeom prst="rect">
            <a:avLst/>
          </a:prstGeom>
        </p:spPr>
      </p:pic>
      <p:pic>
        <p:nvPicPr>
          <p:cNvPr id="26" name="Picture 25">
            <a:extLst>
              <a:ext uri="{FF2B5EF4-FFF2-40B4-BE49-F238E27FC236}">
                <a16:creationId xmlns:a16="http://schemas.microsoft.com/office/drawing/2014/main" id="{492994C1-6F1A-4DE0-BDD6-66E7A99A2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606" y="3837232"/>
            <a:ext cx="3403094" cy="2544096"/>
          </a:xfrm>
          <a:prstGeom prst="rect">
            <a:avLst/>
          </a:prstGeom>
        </p:spPr>
      </p:pic>
      <p:pic>
        <p:nvPicPr>
          <p:cNvPr id="30" name="Picture 29">
            <a:extLst>
              <a:ext uri="{FF2B5EF4-FFF2-40B4-BE49-F238E27FC236}">
                <a16:creationId xmlns:a16="http://schemas.microsoft.com/office/drawing/2014/main" id="{9F91BF7A-94FA-4FB0-B552-F34FE3FF56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002" t="7037" r="24522"/>
          <a:stretch/>
        </p:blipFill>
        <p:spPr>
          <a:xfrm>
            <a:off x="5086300" y="590438"/>
            <a:ext cx="2641260" cy="3340718"/>
          </a:xfrm>
          <a:prstGeom prst="rect">
            <a:avLst/>
          </a:prstGeom>
        </p:spPr>
      </p:pic>
      <p:pic>
        <p:nvPicPr>
          <p:cNvPr id="32" name="Picture 31">
            <a:extLst>
              <a:ext uri="{FF2B5EF4-FFF2-40B4-BE49-F238E27FC236}">
                <a16:creationId xmlns:a16="http://schemas.microsoft.com/office/drawing/2014/main" id="{331921BA-9A5A-405A-A9FC-CFE2EC842B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88825" cy="6839680"/>
          </a:xfrm>
          <a:prstGeom prst="rect">
            <a:avLst/>
          </a:prstGeom>
        </p:spPr>
      </p:pic>
      <p:sp>
        <p:nvSpPr>
          <p:cNvPr id="35" name="TextBox 34">
            <a:extLst>
              <a:ext uri="{FF2B5EF4-FFF2-40B4-BE49-F238E27FC236}">
                <a16:creationId xmlns:a16="http://schemas.microsoft.com/office/drawing/2014/main" id="{EE98C3B0-254A-41A7-989E-A8D450F8B5A9}"/>
              </a:ext>
            </a:extLst>
          </p:cNvPr>
          <p:cNvSpPr txBox="1"/>
          <p:nvPr/>
        </p:nvSpPr>
        <p:spPr>
          <a:xfrm>
            <a:off x="4103623" y="6141262"/>
            <a:ext cx="3816424" cy="480131"/>
          </a:xfrm>
          <a:prstGeom prst="rect">
            <a:avLst/>
          </a:prstGeom>
          <a:noFill/>
        </p:spPr>
        <p:txBody>
          <a:bodyPr wrap="square" rtlCol="0">
            <a:spAutoFit/>
          </a:bodyPr>
          <a:lstStyle/>
          <a:p>
            <a:pPr>
              <a:lnSpc>
                <a:spcPct val="90000"/>
              </a:lnSpc>
            </a:pPr>
            <a:r>
              <a:rPr lang="en-GB" sz="2800" dirty="0"/>
              <a:t>Raised just over £5,000</a:t>
            </a:r>
          </a:p>
        </p:txBody>
      </p:sp>
    </p:spTree>
    <p:extLst>
      <p:ext uri="{BB962C8B-B14F-4D97-AF65-F5344CB8AC3E}">
        <p14:creationId xmlns:p14="http://schemas.microsoft.com/office/powerpoint/2010/main" val="701007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heel(1)">
                                      <p:cBhvr>
                                        <p:cTn id="46" dur="20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80">
                                          <p:stCondLst>
                                            <p:cond delay="0"/>
                                          </p:stCondLst>
                                        </p:cTn>
                                        <p:tgtEl>
                                          <p:spTgt spid="26"/>
                                        </p:tgtEl>
                                      </p:cBhvr>
                                    </p:animEffect>
                                    <p:anim calcmode="lin" valueType="num">
                                      <p:cBhvr>
                                        <p:cTn id="5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7" dur="26">
                                          <p:stCondLst>
                                            <p:cond delay="650"/>
                                          </p:stCondLst>
                                        </p:cTn>
                                        <p:tgtEl>
                                          <p:spTgt spid="26"/>
                                        </p:tgtEl>
                                      </p:cBhvr>
                                      <p:to x="100000" y="60000"/>
                                    </p:animScale>
                                    <p:animScale>
                                      <p:cBhvr>
                                        <p:cTn id="58" dur="166" decel="50000">
                                          <p:stCondLst>
                                            <p:cond delay="676"/>
                                          </p:stCondLst>
                                        </p:cTn>
                                        <p:tgtEl>
                                          <p:spTgt spid="26"/>
                                        </p:tgtEl>
                                      </p:cBhvr>
                                      <p:to x="100000" y="100000"/>
                                    </p:animScale>
                                    <p:animScale>
                                      <p:cBhvr>
                                        <p:cTn id="59" dur="26">
                                          <p:stCondLst>
                                            <p:cond delay="1312"/>
                                          </p:stCondLst>
                                        </p:cTn>
                                        <p:tgtEl>
                                          <p:spTgt spid="26"/>
                                        </p:tgtEl>
                                      </p:cBhvr>
                                      <p:to x="100000" y="80000"/>
                                    </p:animScale>
                                    <p:animScale>
                                      <p:cBhvr>
                                        <p:cTn id="60" dur="166" decel="50000">
                                          <p:stCondLst>
                                            <p:cond delay="1338"/>
                                          </p:stCondLst>
                                        </p:cTn>
                                        <p:tgtEl>
                                          <p:spTgt spid="26"/>
                                        </p:tgtEl>
                                      </p:cBhvr>
                                      <p:to x="100000" y="100000"/>
                                    </p:animScale>
                                    <p:animScale>
                                      <p:cBhvr>
                                        <p:cTn id="61" dur="26">
                                          <p:stCondLst>
                                            <p:cond delay="1642"/>
                                          </p:stCondLst>
                                        </p:cTn>
                                        <p:tgtEl>
                                          <p:spTgt spid="26"/>
                                        </p:tgtEl>
                                      </p:cBhvr>
                                      <p:to x="100000" y="90000"/>
                                    </p:animScale>
                                    <p:animScale>
                                      <p:cBhvr>
                                        <p:cTn id="62" dur="166" decel="50000">
                                          <p:stCondLst>
                                            <p:cond delay="1668"/>
                                          </p:stCondLst>
                                        </p:cTn>
                                        <p:tgtEl>
                                          <p:spTgt spid="26"/>
                                        </p:tgtEl>
                                      </p:cBhvr>
                                      <p:to x="100000" y="100000"/>
                                    </p:animScale>
                                    <p:animScale>
                                      <p:cBhvr>
                                        <p:cTn id="63" dur="26">
                                          <p:stCondLst>
                                            <p:cond delay="1808"/>
                                          </p:stCondLst>
                                        </p:cTn>
                                        <p:tgtEl>
                                          <p:spTgt spid="26"/>
                                        </p:tgtEl>
                                      </p:cBhvr>
                                      <p:to x="100000" y="95000"/>
                                    </p:animScale>
                                    <p:animScale>
                                      <p:cBhvr>
                                        <p:cTn id="64" dur="166" decel="50000">
                                          <p:stCondLst>
                                            <p:cond delay="1834"/>
                                          </p:stCondLst>
                                        </p:cTn>
                                        <p:tgtEl>
                                          <p:spTgt spid="26"/>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3AC7C1-9588-48B6-BFF7-EFF9C1FE84B8}"/>
              </a:ext>
            </a:extLst>
          </p:cNvPr>
          <p:cNvPicPr>
            <a:picLocks noChangeAspect="1"/>
          </p:cNvPicPr>
          <p:nvPr/>
        </p:nvPicPr>
        <p:blipFill>
          <a:blip r:embed="rId2"/>
          <a:stretch>
            <a:fillRect/>
          </a:stretch>
        </p:blipFill>
        <p:spPr>
          <a:xfrm>
            <a:off x="4903" y="0"/>
            <a:ext cx="12179017" cy="6858000"/>
          </a:xfrm>
          <a:prstGeom prst="rect">
            <a:avLst/>
          </a:prstGeom>
        </p:spPr>
      </p:pic>
      <p:pic>
        <p:nvPicPr>
          <p:cNvPr id="6" name="Content Placeholder 5">
            <a:extLst>
              <a:ext uri="{FF2B5EF4-FFF2-40B4-BE49-F238E27FC236}">
                <a16:creationId xmlns:a16="http://schemas.microsoft.com/office/drawing/2014/main" id="{45ECA849-18AF-4F97-86B2-7C96F258FB2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74132" y="128730"/>
            <a:ext cx="4608512" cy="6540630"/>
          </a:xfrm>
        </p:spPr>
      </p:pic>
    </p:spTree>
    <p:extLst>
      <p:ext uri="{BB962C8B-B14F-4D97-AF65-F5344CB8AC3E}">
        <p14:creationId xmlns:p14="http://schemas.microsoft.com/office/powerpoint/2010/main" val="186747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7303-3B96-4F61-B2AC-BCCDA5E08594}"/>
              </a:ext>
            </a:extLst>
          </p:cNvPr>
          <p:cNvSpPr>
            <a:spLocks noGrp="1"/>
          </p:cNvSpPr>
          <p:nvPr>
            <p:ph type="title"/>
          </p:nvPr>
        </p:nvSpPr>
        <p:spPr>
          <a:xfrm>
            <a:off x="914162" y="482600"/>
            <a:ext cx="10360501" cy="714152"/>
          </a:xfrm>
        </p:spPr>
        <p:txBody>
          <a:bodyPr/>
          <a:lstStyle/>
          <a:p>
            <a:r>
              <a:rPr lang="en-GB" dirty="0"/>
              <a:t>Christmas fair</a:t>
            </a:r>
          </a:p>
        </p:txBody>
      </p:sp>
      <p:pic>
        <p:nvPicPr>
          <p:cNvPr id="6" name="Picture 5">
            <a:extLst>
              <a:ext uri="{FF2B5EF4-FFF2-40B4-BE49-F238E27FC236}">
                <a16:creationId xmlns:a16="http://schemas.microsoft.com/office/drawing/2014/main" id="{2D19D121-594E-491D-902A-8454C1ECA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0636" y="260648"/>
            <a:ext cx="3714359" cy="2765603"/>
          </a:xfrm>
          <a:prstGeom prst="rect">
            <a:avLst/>
          </a:prstGeom>
        </p:spPr>
      </p:pic>
      <p:pic>
        <p:nvPicPr>
          <p:cNvPr id="8" name="Picture 7">
            <a:extLst>
              <a:ext uri="{FF2B5EF4-FFF2-40B4-BE49-F238E27FC236}">
                <a16:creationId xmlns:a16="http://schemas.microsoft.com/office/drawing/2014/main" id="{65CE4010-317A-459F-8896-E8B867FFB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15" y="534975"/>
            <a:ext cx="2414412" cy="2491276"/>
          </a:xfrm>
          <a:prstGeom prst="rect">
            <a:avLst/>
          </a:prstGeom>
        </p:spPr>
      </p:pic>
      <p:pic>
        <p:nvPicPr>
          <p:cNvPr id="10" name="Picture 9">
            <a:extLst>
              <a:ext uri="{FF2B5EF4-FFF2-40B4-BE49-F238E27FC236}">
                <a16:creationId xmlns:a16="http://schemas.microsoft.com/office/drawing/2014/main" id="{1C6785B2-AC7F-4449-A3DA-82FB912FD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3274" y="2812731"/>
            <a:ext cx="3075307" cy="2071450"/>
          </a:xfrm>
          <a:prstGeom prst="rect">
            <a:avLst/>
          </a:prstGeom>
        </p:spPr>
      </p:pic>
      <p:pic>
        <p:nvPicPr>
          <p:cNvPr id="14" name="Picture 13">
            <a:extLst>
              <a:ext uri="{FF2B5EF4-FFF2-40B4-BE49-F238E27FC236}">
                <a16:creationId xmlns:a16="http://schemas.microsoft.com/office/drawing/2014/main" id="{D7EE8B27-D82F-40EF-92BB-43CF4457B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8637" y="4584822"/>
            <a:ext cx="2788041" cy="2073749"/>
          </a:xfrm>
          <a:prstGeom prst="rect">
            <a:avLst/>
          </a:prstGeom>
        </p:spPr>
      </p:pic>
      <p:pic>
        <p:nvPicPr>
          <p:cNvPr id="16" name="Picture 15">
            <a:extLst>
              <a:ext uri="{FF2B5EF4-FFF2-40B4-BE49-F238E27FC236}">
                <a16:creationId xmlns:a16="http://schemas.microsoft.com/office/drawing/2014/main" id="{2F8AA73D-FD19-40CB-8A14-DF4895DBCD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9926" y="4437112"/>
            <a:ext cx="3017675" cy="2256235"/>
          </a:xfrm>
          <a:prstGeom prst="rect">
            <a:avLst/>
          </a:prstGeom>
        </p:spPr>
      </p:pic>
      <p:pic>
        <p:nvPicPr>
          <p:cNvPr id="18" name="Picture 17">
            <a:extLst>
              <a:ext uri="{FF2B5EF4-FFF2-40B4-BE49-F238E27FC236}">
                <a16:creationId xmlns:a16="http://schemas.microsoft.com/office/drawing/2014/main" id="{D01BD86F-0B81-4CCC-9B6E-C5601C40A8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436" y="1334258"/>
            <a:ext cx="2424065" cy="1806710"/>
          </a:xfrm>
          <a:prstGeom prst="rect">
            <a:avLst/>
          </a:prstGeom>
        </p:spPr>
      </p:pic>
      <p:pic>
        <p:nvPicPr>
          <p:cNvPr id="20" name="Picture 19">
            <a:extLst>
              <a:ext uri="{FF2B5EF4-FFF2-40B4-BE49-F238E27FC236}">
                <a16:creationId xmlns:a16="http://schemas.microsoft.com/office/drawing/2014/main" id="{0A64E334-1920-434B-A13A-E3561772D2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389" y="5017363"/>
            <a:ext cx="2591663" cy="1641208"/>
          </a:xfrm>
          <a:prstGeom prst="rect">
            <a:avLst/>
          </a:prstGeom>
        </p:spPr>
      </p:pic>
      <p:pic>
        <p:nvPicPr>
          <p:cNvPr id="12" name="Picture 11">
            <a:extLst>
              <a:ext uri="{FF2B5EF4-FFF2-40B4-BE49-F238E27FC236}">
                <a16:creationId xmlns:a16="http://schemas.microsoft.com/office/drawing/2014/main" id="{11EB8222-6837-4740-85A0-456D9E1826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70476" y="2626886"/>
            <a:ext cx="3024336" cy="2257295"/>
          </a:xfrm>
          <a:prstGeom prst="rect">
            <a:avLst/>
          </a:prstGeom>
        </p:spPr>
      </p:pic>
      <p:sp>
        <p:nvSpPr>
          <p:cNvPr id="21" name="TextBox 20">
            <a:extLst>
              <a:ext uri="{FF2B5EF4-FFF2-40B4-BE49-F238E27FC236}">
                <a16:creationId xmlns:a16="http://schemas.microsoft.com/office/drawing/2014/main" id="{8F9269DF-0E07-448E-9216-C35316220B23}"/>
              </a:ext>
            </a:extLst>
          </p:cNvPr>
          <p:cNvSpPr txBox="1"/>
          <p:nvPr/>
        </p:nvSpPr>
        <p:spPr>
          <a:xfrm>
            <a:off x="3138267" y="1418704"/>
            <a:ext cx="1296144" cy="867930"/>
          </a:xfrm>
          <a:prstGeom prst="rect">
            <a:avLst/>
          </a:prstGeom>
          <a:noFill/>
        </p:spPr>
        <p:txBody>
          <a:bodyPr wrap="square" rtlCol="0">
            <a:spAutoFit/>
          </a:bodyPr>
          <a:lstStyle/>
          <a:p>
            <a:pPr>
              <a:lnSpc>
                <a:spcPct val="90000"/>
              </a:lnSpc>
            </a:pPr>
            <a:r>
              <a:rPr lang="en-GB" sz="2800" dirty="0"/>
              <a:t>Raised £2,774</a:t>
            </a:r>
          </a:p>
        </p:txBody>
      </p:sp>
    </p:spTree>
    <p:extLst>
      <p:ext uri="{BB962C8B-B14F-4D97-AF65-F5344CB8AC3E}">
        <p14:creationId xmlns:p14="http://schemas.microsoft.com/office/powerpoint/2010/main" val="3044044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heel(1)">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2000"/>
                                        <p:tgtEl>
                                          <p:spTgt spid="12"/>
                                        </p:tgtEl>
                                      </p:cBhvr>
                                    </p:animEffect>
                                    <p:anim calcmode="lin" valueType="num">
                                      <p:cBhvr>
                                        <p:cTn id="51" dur="2000" fill="hold"/>
                                        <p:tgtEl>
                                          <p:spTgt spid="12"/>
                                        </p:tgtEl>
                                        <p:attrNameLst>
                                          <p:attrName>ppt_w</p:attrName>
                                        </p:attrNameLst>
                                      </p:cBhvr>
                                      <p:tavLst>
                                        <p:tav tm="0" fmla="#ppt_w*sin(2.5*pi*$)">
                                          <p:val>
                                            <p:fltVal val="0"/>
                                          </p:val>
                                        </p:tav>
                                        <p:tav tm="100000">
                                          <p:val>
                                            <p:fltVal val="1"/>
                                          </p:val>
                                        </p:tav>
                                      </p:tavLst>
                                    </p:anim>
                                    <p:anim calcmode="lin" valueType="num">
                                      <p:cBhvr>
                                        <p:cTn id="5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5454-A988-4720-B47C-209575D9D546}"/>
              </a:ext>
            </a:extLst>
          </p:cNvPr>
          <p:cNvSpPr>
            <a:spLocks noGrp="1"/>
          </p:cNvSpPr>
          <p:nvPr>
            <p:ph type="title"/>
          </p:nvPr>
        </p:nvSpPr>
        <p:spPr>
          <a:xfrm>
            <a:off x="765821" y="482600"/>
            <a:ext cx="3096344" cy="714152"/>
          </a:xfrm>
        </p:spPr>
        <p:txBody>
          <a:bodyPr/>
          <a:lstStyle/>
          <a:p>
            <a:r>
              <a:rPr lang="en-GB" dirty="0"/>
              <a:t>Summer fair</a:t>
            </a:r>
          </a:p>
        </p:txBody>
      </p:sp>
      <p:pic>
        <p:nvPicPr>
          <p:cNvPr id="8" name="Picture 7">
            <a:extLst>
              <a:ext uri="{FF2B5EF4-FFF2-40B4-BE49-F238E27FC236}">
                <a16:creationId xmlns:a16="http://schemas.microsoft.com/office/drawing/2014/main" id="{6145D826-9C4D-4F96-9DCA-432BADE696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161" y="2924943"/>
            <a:ext cx="2521622" cy="1418413"/>
          </a:xfrm>
          <a:prstGeom prst="rect">
            <a:avLst/>
          </a:prstGeom>
        </p:spPr>
      </p:pic>
      <p:pic>
        <p:nvPicPr>
          <p:cNvPr id="14" name="Picture 13">
            <a:extLst>
              <a:ext uri="{FF2B5EF4-FFF2-40B4-BE49-F238E27FC236}">
                <a16:creationId xmlns:a16="http://schemas.microsoft.com/office/drawing/2014/main" id="{736CF01E-D29C-4C95-8768-A6BFB2387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162" y="1412776"/>
            <a:ext cx="2521621" cy="1418412"/>
          </a:xfrm>
          <a:prstGeom prst="rect">
            <a:avLst/>
          </a:prstGeom>
        </p:spPr>
      </p:pic>
      <p:pic>
        <p:nvPicPr>
          <p:cNvPr id="26" name="Picture 25">
            <a:extLst>
              <a:ext uri="{FF2B5EF4-FFF2-40B4-BE49-F238E27FC236}">
                <a16:creationId xmlns:a16="http://schemas.microsoft.com/office/drawing/2014/main" id="{3A6F4634-414F-41F6-8CA2-89CE1EE0FA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27"/>
          <a:stretch/>
        </p:blipFill>
        <p:spPr>
          <a:xfrm>
            <a:off x="3593651" y="5054948"/>
            <a:ext cx="2031955" cy="1326380"/>
          </a:xfrm>
          <a:prstGeom prst="rect">
            <a:avLst/>
          </a:prstGeom>
        </p:spPr>
      </p:pic>
      <p:pic>
        <p:nvPicPr>
          <p:cNvPr id="28" name="Picture 27">
            <a:extLst>
              <a:ext uri="{FF2B5EF4-FFF2-40B4-BE49-F238E27FC236}">
                <a16:creationId xmlns:a16="http://schemas.microsoft.com/office/drawing/2014/main" id="{2809468C-9F47-4F15-8B64-5A5C0E94F0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46" r="14504" b="17071"/>
          <a:stretch/>
        </p:blipFill>
        <p:spPr>
          <a:xfrm>
            <a:off x="9963918" y="4437112"/>
            <a:ext cx="1987035" cy="1944216"/>
          </a:xfrm>
          <a:prstGeom prst="rect">
            <a:avLst/>
          </a:prstGeom>
        </p:spPr>
      </p:pic>
      <p:pic>
        <p:nvPicPr>
          <p:cNvPr id="30" name="Picture 29">
            <a:extLst>
              <a:ext uri="{FF2B5EF4-FFF2-40B4-BE49-F238E27FC236}">
                <a16:creationId xmlns:a16="http://schemas.microsoft.com/office/drawing/2014/main" id="{72703394-404A-427F-9585-7DBFD77119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091" y="1484630"/>
            <a:ext cx="2021769" cy="1512322"/>
          </a:xfrm>
          <a:prstGeom prst="rect">
            <a:avLst/>
          </a:prstGeom>
        </p:spPr>
      </p:pic>
      <p:pic>
        <p:nvPicPr>
          <p:cNvPr id="32" name="Picture 31">
            <a:extLst>
              <a:ext uri="{FF2B5EF4-FFF2-40B4-BE49-F238E27FC236}">
                <a16:creationId xmlns:a16="http://schemas.microsoft.com/office/drawing/2014/main" id="{5D576972-2B78-4FA7-9C68-83C0B500E8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3650" y="3195153"/>
            <a:ext cx="1908892" cy="1432428"/>
          </a:xfrm>
          <a:prstGeom prst="rect">
            <a:avLst/>
          </a:prstGeom>
        </p:spPr>
      </p:pic>
      <p:pic>
        <p:nvPicPr>
          <p:cNvPr id="34" name="Picture 33">
            <a:extLst>
              <a:ext uri="{FF2B5EF4-FFF2-40B4-BE49-F238E27FC236}">
                <a16:creationId xmlns:a16="http://schemas.microsoft.com/office/drawing/2014/main" id="{F023B833-EAA5-4B7C-8B1D-B5BB7F3C52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4372" y="4794665"/>
            <a:ext cx="2138600" cy="1603950"/>
          </a:xfrm>
          <a:prstGeom prst="rect">
            <a:avLst/>
          </a:prstGeom>
        </p:spPr>
      </p:pic>
      <p:pic>
        <p:nvPicPr>
          <p:cNvPr id="38" name="Picture 37">
            <a:extLst>
              <a:ext uri="{FF2B5EF4-FFF2-40B4-BE49-F238E27FC236}">
                <a16:creationId xmlns:a16="http://schemas.microsoft.com/office/drawing/2014/main" id="{C2DE70D5-3E8C-47C4-95EE-70F459A2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0466" y="4455858"/>
            <a:ext cx="2525317" cy="1902030"/>
          </a:xfrm>
          <a:prstGeom prst="rect">
            <a:avLst/>
          </a:prstGeom>
        </p:spPr>
      </p:pic>
      <p:pic>
        <p:nvPicPr>
          <p:cNvPr id="42" name="Picture 41">
            <a:extLst>
              <a:ext uri="{FF2B5EF4-FFF2-40B4-BE49-F238E27FC236}">
                <a16:creationId xmlns:a16="http://schemas.microsoft.com/office/drawing/2014/main" id="{9F366AE0-1BC7-4BB3-A1F0-5582FC05AB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4372" y="3219230"/>
            <a:ext cx="2018566" cy="1505914"/>
          </a:xfrm>
          <a:prstGeom prst="rect">
            <a:avLst/>
          </a:prstGeom>
        </p:spPr>
      </p:pic>
      <p:pic>
        <p:nvPicPr>
          <p:cNvPr id="46" name="Picture 45">
            <a:extLst>
              <a:ext uri="{FF2B5EF4-FFF2-40B4-BE49-F238E27FC236}">
                <a16:creationId xmlns:a16="http://schemas.microsoft.com/office/drawing/2014/main" id="{C24CC5E9-A8B2-4D78-98D5-D9BC3A3CCB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8795" y="2271326"/>
            <a:ext cx="2012158" cy="2021770"/>
          </a:xfrm>
          <a:prstGeom prst="rect">
            <a:avLst/>
          </a:prstGeom>
        </p:spPr>
      </p:pic>
      <p:pic>
        <p:nvPicPr>
          <p:cNvPr id="48" name="Picture 47">
            <a:extLst>
              <a:ext uri="{FF2B5EF4-FFF2-40B4-BE49-F238E27FC236}">
                <a16:creationId xmlns:a16="http://schemas.microsoft.com/office/drawing/2014/main" id="{783DA77C-A14B-4776-A9A4-4F660283E2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85251" y="432008"/>
            <a:ext cx="3511664" cy="2636952"/>
          </a:xfrm>
          <a:prstGeom prst="rect">
            <a:avLst/>
          </a:prstGeom>
        </p:spPr>
      </p:pic>
      <p:pic>
        <p:nvPicPr>
          <p:cNvPr id="50" name="Picture 49">
            <a:extLst>
              <a:ext uri="{FF2B5EF4-FFF2-40B4-BE49-F238E27FC236}">
                <a16:creationId xmlns:a16="http://schemas.microsoft.com/office/drawing/2014/main" id="{73D08CE8-7A98-4799-95DA-CD02535DDB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07090" y="3275217"/>
            <a:ext cx="2021770" cy="1521935"/>
          </a:xfrm>
          <a:prstGeom prst="rect">
            <a:avLst/>
          </a:prstGeom>
        </p:spPr>
      </p:pic>
      <p:pic>
        <p:nvPicPr>
          <p:cNvPr id="54" name="Picture 53">
            <a:extLst>
              <a:ext uri="{FF2B5EF4-FFF2-40B4-BE49-F238E27FC236}">
                <a16:creationId xmlns:a16="http://schemas.microsoft.com/office/drawing/2014/main" id="{BA78A78F-9B68-48A4-B4D7-224FC77BD44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960" r="15179" b="6730"/>
          <a:stretch/>
        </p:blipFill>
        <p:spPr>
          <a:xfrm>
            <a:off x="8054349" y="4735872"/>
            <a:ext cx="1728192" cy="1662743"/>
          </a:xfrm>
          <a:prstGeom prst="rect">
            <a:avLst/>
          </a:prstGeom>
        </p:spPr>
      </p:pic>
      <p:pic>
        <p:nvPicPr>
          <p:cNvPr id="6" name="Picture 5">
            <a:extLst>
              <a:ext uri="{FF2B5EF4-FFF2-40B4-BE49-F238E27FC236}">
                <a16:creationId xmlns:a16="http://schemas.microsoft.com/office/drawing/2014/main" id="{0B5ECB8A-E0DC-42B0-B422-7811233C0B8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102"/>
          <a:stretch/>
        </p:blipFill>
        <p:spPr>
          <a:xfrm>
            <a:off x="9453306" y="456139"/>
            <a:ext cx="2471064" cy="1676717"/>
          </a:xfrm>
          <a:prstGeom prst="rect">
            <a:avLst/>
          </a:prstGeom>
        </p:spPr>
      </p:pic>
      <p:sp>
        <p:nvSpPr>
          <p:cNvPr id="55" name="TextBox 54">
            <a:extLst>
              <a:ext uri="{FF2B5EF4-FFF2-40B4-BE49-F238E27FC236}">
                <a16:creationId xmlns:a16="http://schemas.microsoft.com/office/drawing/2014/main" id="{8E381256-F923-4F9D-968C-953A69C9F468}"/>
              </a:ext>
            </a:extLst>
          </p:cNvPr>
          <p:cNvSpPr txBox="1"/>
          <p:nvPr/>
        </p:nvSpPr>
        <p:spPr>
          <a:xfrm>
            <a:off x="4257455" y="532971"/>
            <a:ext cx="1368151" cy="867930"/>
          </a:xfrm>
          <a:prstGeom prst="rect">
            <a:avLst/>
          </a:prstGeom>
          <a:noFill/>
        </p:spPr>
        <p:txBody>
          <a:bodyPr wrap="square" rtlCol="0">
            <a:spAutoFit/>
          </a:bodyPr>
          <a:lstStyle/>
          <a:p>
            <a:pPr>
              <a:lnSpc>
                <a:spcPct val="90000"/>
              </a:lnSpc>
            </a:pPr>
            <a:r>
              <a:rPr lang="en-GB" sz="2800" dirty="0"/>
              <a:t>Raised £2,373</a:t>
            </a:r>
          </a:p>
        </p:txBody>
      </p:sp>
    </p:spTree>
    <p:extLst>
      <p:ext uri="{BB962C8B-B14F-4D97-AF65-F5344CB8AC3E}">
        <p14:creationId xmlns:p14="http://schemas.microsoft.com/office/powerpoint/2010/main" val="29963373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par>
                                <p:cTn id="25" presetID="53" presetClass="entr" presetSubtype="16"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fltVal val="0"/>
                                          </p:val>
                                        </p:tav>
                                        <p:tav tm="100000">
                                          <p:val>
                                            <p:strVal val="#ppt_h"/>
                                          </p:val>
                                        </p:tav>
                                      </p:tavLst>
                                    </p:anim>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mph" presetSubtype="0" fill="hold" nodeType="clickEffect">
                                  <p:stCondLst>
                                    <p:cond delay="0"/>
                                  </p:stCondLst>
                                  <p:childTnLst>
                                    <p:animRot by="21600000">
                                      <p:cBhvr>
                                        <p:cTn id="33" dur="2000" fill="hold"/>
                                        <p:tgtEl>
                                          <p:spTgt spid="48"/>
                                        </p:tgtEl>
                                        <p:attrNameLst>
                                          <p:attrName>r</p:attrName>
                                        </p:attrNameLst>
                                      </p:cBhvr>
                                    </p:animRot>
                                  </p:childTnLst>
                                </p:cTn>
                              </p:par>
                              <p:par>
                                <p:cTn id="34" presetID="53" presetClass="entr" presetSubtype="16"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53" presetClass="entr" presetSubtype="16"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par>
                                <p:cTn id="49" presetID="53" presetClass="entr" presetSubtype="16"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animEffect transition="in" filter="fade">
                                      <p:cBhvr>
                                        <p:cTn id="53" dur="500"/>
                                        <p:tgtEl>
                                          <p:spTgt spid="26"/>
                                        </p:tgtEl>
                                      </p:cBhvr>
                                    </p:animEffect>
                                  </p:childTnLst>
                                </p:cTn>
                              </p:par>
                              <p:par>
                                <p:cTn id="54" presetID="53" presetClass="entr" presetSubtype="16"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childTnLst>
                                </p:cTn>
                              </p:par>
                              <p:par>
                                <p:cTn id="59" presetID="53" presetClass="entr" presetSubtype="16"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par>
                                <p:cTn id="64" presetID="53" presetClass="entr" presetSubtype="16"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500" fill="hold"/>
                                        <p:tgtEl>
                                          <p:spTgt spid="32"/>
                                        </p:tgtEl>
                                        <p:attrNameLst>
                                          <p:attrName>ppt_w</p:attrName>
                                        </p:attrNameLst>
                                      </p:cBhvr>
                                      <p:tavLst>
                                        <p:tav tm="0">
                                          <p:val>
                                            <p:fltVal val="0"/>
                                          </p:val>
                                        </p:tav>
                                        <p:tav tm="100000">
                                          <p:val>
                                            <p:strVal val="#ppt_w"/>
                                          </p:val>
                                        </p:tav>
                                      </p:tavLst>
                                    </p:anim>
                                    <p:anim calcmode="lin" valueType="num">
                                      <p:cBhvr>
                                        <p:cTn id="67" dur="500" fill="hold"/>
                                        <p:tgtEl>
                                          <p:spTgt spid="32"/>
                                        </p:tgtEl>
                                        <p:attrNameLst>
                                          <p:attrName>ppt_h</p:attrName>
                                        </p:attrNameLst>
                                      </p:cBhvr>
                                      <p:tavLst>
                                        <p:tav tm="0">
                                          <p:val>
                                            <p:fltVal val="0"/>
                                          </p:val>
                                        </p:tav>
                                        <p:tav tm="100000">
                                          <p:val>
                                            <p:strVal val="#ppt_h"/>
                                          </p:val>
                                        </p:tav>
                                      </p:tavLst>
                                    </p:anim>
                                    <p:animEffect transition="in" filter="fade">
                                      <p:cBhvr>
                                        <p:cTn id="68" dur="500"/>
                                        <p:tgtEl>
                                          <p:spTgt spid="32"/>
                                        </p:tgtEl>
                                      </p:cBhvr>
                                    </p:animEffect>
                                  </p:childTnLst>
                                </p:cTn>
                              </p:par>
                              <p:par>
                                <p:cTn id="69" presetID="53" presetClass="entr" presetSubtype="16"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a:spLocks noGrp="1"/>
          </p:cNvSpPr>
          <p:nvPr>
            <p:ph sz="half" idx="1"/>
          </p:nvPr>
        </p:nvSpPr>
        <p:spPr>
          <a:xfrm>
            <a:off x="7606580" y="3495104"/>
            <a:ext cx="4176464" cy="2670200"/>
          </a:xfrm>
        </p:spPr>
        <p:txBody>
          <a:bodyPr>
            <a:normAutofit/>
          </a:bodyPr>
          <a:lstStyle/>
          <a:p>
            <a:r>
              <a:rPr lang="en-US" dirty="0"/>
              <a:t>Easy Fundraising</a:t>
            </a:r>
          </a:p>
          <a:p>
            <a:r>
              <a:rPr lang="en-US" dirty="0"/>
              <a:t>Employer Matched Funding</a:t>
            </a:r>
          </a:p>
          <a:p>
            <a:r>
              <a:rPr lang="en-US" dirty="0"/>
              <a:t>And more…</a:t>
            </a:r>
          </a:p>
          <a:p>
            <a:pPr marL="0" indent="0">
              <a:buNone/>
            </a:pPr>
            <a:endParaRPr lang="en-US" dirty="0"/>
          </a:p>
          <a:p>
            <a:pPr marL="0" indent="0" algn="r">
              <a:buNone/>
            </a:pPr>
            <a:r>
              <a:rPr lang="en-US" dirty="0"/>
              <a:t>… new ideas always welcome!</a:t>
            </a:r>
          </a:p>
        </p:txBody>
      </p:sp>
      <p:sp>
        <p:nvSpPr>
          <p:cNvPr id="6" name="Content Placeholder 4">
            <a:extLst>
              <a:ext uri="{FF2B5EF4-FFF2-40B4-BE49-F238E27FC236}">
                <a16:creationId xmlns:a16="http://schemas.microsoft.com/office/drawing/2014/main" id="{E90B6DD3-CD9F-440D-99E7-4DD27D384D06}"/>
              </a:ext>
            </a:extLst>
          </p:cNvPr>
          <p:cNvSpPr txBox="1">
            <a:spLocks/>
          </p:cNvSpPr>
          <p:nvPr/>
        </p:nvSpPr>
        <p:spPr>
          <a:xfrm>
            <a:off x="549795" y="758800"/>
            <a:ext cx="5063179" cy="581968"/>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4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0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18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6pPr>
            <a:lvl7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7pPr>
            <a:lvl8pPr marL="2669581"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8pPr>
            <a:lvl9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9pPr>
          </a:lstStyle>
          <a:p>
            <a:r>
              <a:rPr lang="en-US" dirty="0" err="1"/>
              <a:t>Burhill</a:t>
            </a:r>
            <a:r>
              <a:rPr lang="en-US" dirty="0"/>
              <a:t> Ball – Raised over £8,000</a:t>
            </a:r>
          </a:p>
        </p:txBody>
      </p:sp>
      <p:pic>
        <p:nvPicPr>
          <p:cNvPr id="3" name="Picture 2">
            <a:extLst>
              <a:ext uri="{FF2B5EF4-FFF2-40B4-BE49-F238E27FC236}">
                <a16:creationId xmlns:a16="http://schemas.microsoft.com/office/drawing/2014/main" id="{6BAC3B43-308A-4F09-9B36-4069F4532F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812" y="1544041"/>
            <a:ext cx="2520280" cy="1884959"/>
          </a:xfrm>
          <a:prstGeom prst="rect">
            <a:avLst/>
          </a:prstGeom>
        </p:spPr>
      </p:pic>
      <p:pic>
        <p:nvPicPr>
          <p:cNvPr id="5" name="Picture 4">
            <a:extLst>
              <a:ext uri="{FF2B5EF4-FFF2-40B4-BE49-F238E27FC236}">
                <a16:creationId xmlns:a16="http://schemas.microsoft.com/office/drawing/2014/main" id="{7A0B8616-BE78-4C2B-B46E-A45FA24619D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6401" b="13251"/>
          <a:stretch/>
        </p:blipFill>
        <p:spPr>
          <a:xfrm>
            <a:off x="3358108" y="1385972"/>
            <a:ext cx="2254867" cy="2115036"/>
          </a:xfrm>
          <a:prstGeom prst="rect">
            <a:avLst/>
          </a:prstGeom>
        </p:spPr>
      </p:pic>
      <p:sp>
        <p:nvSpPr>
          <p:cNvPr id="13" name="Content Placeholder 4">
            <a:extLst>
              <a:ext uri="{FF2B5EF4-FFF2-40B4-BE49-F238E27FC236}">
                <a16:creationId xmlns:a16="http://schemas.microsoft.com/office/drawing/2014/main" id="{B15E4662-227A-447A-BE77-3D4321450DD6}"/>
              </a:ext>
            </a:extLst>
          </p:cNvPr>
          <p:cNvSpPr txBox="1">
            <a:spLocks/>
          </p:cNvSpPr>
          <p:nvPr/>
        </p:nvSpPr>
        <p:spPr>
          <a:xfrm>
            <a:off x="549796" y="3861048"/>
            <a:ext cx="2304256" cy="581968"/>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4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0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18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6pPr>
            <a:lvl7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7pPr>
            <a:lvl8pPr marL="2669581"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8pPr>
            <a:lvl9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9pPr>
          </a:lstStyle>
          <a:p>
            <a:r>
              <a:rPr lang="en-US" dirty="0"/>
              <a:t>Lego Cards</a:t>
            </a:r>
          </a:p>
        </p:txBody>
      </p:sp>
      <p:pic>
        <p:nvPicPr>
          <p:cNvPr id="11" name="Picture 10">
            <a:extLst>
              <a:ext uri="{FF2B5EF4-FFF2-40B4-BE49-F238E27FC236}">
                <a16:creationId xmlns:a16="http://schemas.microsoft.com/office/drawing/2014/main" id="{2E572B4F-E794-4249-A293-4A7F36F5A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59" y="4443016"/>
            <a:ext cx="3024336" cy="1699985"/>
          </a:xfrm>
          <a:prstGeom prst="rect">
            <a:avLst/>
          </a:prstGeom>
        </p:spPr>
      </p:pic>
      <p:sp>
        <p:nvSpPr>
          <p:cNvPr id="16" name="Content Placeholder 4">
            <a:extLst>
              <a:ext uri="{FF2B5EF4-FFF2-40B4-BE49-F238E27FC236}">
                <a16:creationId xmlns:a16="http://schemas.microsoft.com/office/drawing/2014/main" id="{5EBB33D4-2561-4E82-A289-81915E3090E6}"/>
              </a:ext>
            </a:extLst>
          </p:cNvPr>
          <p:cNvSpPr txBox="1">
            <a:spLocks/>
          </p:cNvSpPr>
          <p:nvPr/>
        </p:nvSpPr>
        <p:spPr>
          <a:xfrm>
            <a:off x="4460846" y="3861048"/>
            <a:ext cx="2353645" cy="581968"/>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4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0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18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6pPr>
            <a:lvl7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7pPr>
            <a:lvl8pPr marL="2669581"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8pPr>
            <a:lvl9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9pPr>
          </a:lstStyle>
          <a:p>
            <a:r>
              <a:rPr lang="en-US" dirty="0" err="1"/>
              <a:t>Stikins</a:t>
            </a:r>
            <a:r>
              <a:rPr lang="en-US" dirty="0"/>
              <a:t> Labels</a:t>
            </a:r>
          </a:p>
        </p:txBody>
      </p:sp>
      <p:pic>
        <p:nvPicPr>
          <p:cNvPr id="14" name="Picture 13">
            <a:extLst>
              <a:ext uri="{FF2B5EF4-FFF2-40B4-BE49-F238E27FC236}">
                <a16:creationId xmlns:a16="http://schemas.microsoft.com/office/drawing/2014/main" id="{2268F913-601D-4011-957A-9E8E8C2410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6823" y="4441468"/>
            <a:ext cx="3024948" cy="1701533"/>
          </a:xfrm>
          <a:prstGeom prst="rect">
            <a:avLst/>
          </a:prstGeom>
        </p:spPr>
      </p:pic>
      <p:sp>
        <p:nvSpPr>
          <p:cNvPr id="19" name="Content Placeholder 4">
            <a:extLst>
              <a:ext uri="{FF2B5EF4-FFF2-40B4-BE49-F238E27FC236}">
                <a16:creationId xmlns:a16="http://schemas.microsoft.com/office/drawing/2014/main" id="{516A284A-D727-4E7D-9D5B-C4B1FCD06D44}"/>
              </a:ext>
            </a:extLst>
          </p:cNvPr>
          <p:cNvSpPr txBox="1">
            <a:spLocks/>
          </p:cNvSpPr>
          <p:nvPr/>
        </p:nvSpPr>
        <p:spPr>
          <a:xfrm>
            <a:off x="6382445" y="1382689"/>
            <a:ext cx="2088232" cy="581968"/>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4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0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18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6pPr>
            <a:lvl7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7pPr>
            <a:lvl8pPr marL="2669581" indent="-274320" algn="l" defTabSz="1218987" rtl="0" eaLnBrk="1" latinLnBrk="0" hangingPunct="1">
              <a:lnSpc>
                <a:spcPct val="90000"/>
              </a:lnSpc>
              <a:spcBef>
                <a:spcPts val="800"/>
              </a:spcBef>
              <a:buClr>
                <a:schemeClr val="tx2"/>
              </a:buClr>
              <a:buSzPct val="100000"/>
              <a:buFont typeface="Cambria" pitchFamily="18" charset="0"/>
              <a:buChar char="–"/>
              <a:defRPr sz="1400" kern="1200">
                <a:solidFill>
                  <a:schemeClr val="tx1"/>
                </a:solidFill>
                <a:latin typeface="+mn-lt"/>
                <a:ea typeface="+mn-ea"/>
                <a:cs typeface="+mn-cs"/>
              </a:defRPr>
            </a:lvl8pPr>
            <a:lvl9pPr marL="2669581" indent="-274320" algn="l" defTabSz="1218987" rtl="0" eaLnBrk="1" latinLnBrk="0" hangingPunct="1">
              <a:lnSpc>
                <a:spcPct val="90000"/>
              </a:lnSpc>
              <a:spcBef>
                <a:spcPts val="800"/>
              </a:spcBef>
              <a:buClr>
                <a:schemeClr val="tx2"/>
              </a:buClr>
              <a:buFont typeface="Arial" pitchFamily="34" charset="0"/>
              <a:buChar char="•"/>
              <a:defRPr sz="1400" kern="1200">
                <a:solidFill>
                  <a:schemeClr val="tx1"/>
                </a:solidFill>
                <a:latin typeface="+mn-lt"/>
                <a:ea typeface="+mn-ea"/>
                <a:cs typeface="+mn-cs"/>
              </a:defRPr>
            </a:lvl9pPr>
          </a:lstStyle>
          <a:p>
            <a:r>
              <a:rPr lang="en-US" dirty="0"/>
              <a:t>Tea Towels</a:t>
            </a:r>
          </a:p>
        </p:txBody>
      </p:sp>
      <p:pic>
        <p:nvPicPr>
          <p:cNvPr id="17" name="Picture 16">
            <a:extLst>
              <a:ext uri="{FF2B5EF4-FFF2-40B4-BE49-F238E27FC236}">
                <a16:creationId xmlns:a16="http://schemas.microsoft.com/office/drawing/2014/main" id="{F94749F9-A832-474C-A26E-D63113A0E1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2613" y="476672"/>
            <a:ext cx="1613923" cy="2708920"/>
          </a:xfrm>
          <a:prstGeom prst="rect">
            <a:avLst/>
          </a:prstGeom>
        </p:spPr>
      </p:pic>
      <p:pic>
        <p:nvPicPr>
          <p:cNvPr id="20" name="Picture 19">
            <a:extLst>
              <a:ext uri="{FF2B5EF4-FFF2-40B4-BE49-F238E27FC236}">
                <a16:creationId xmlns:a16="http://schemas.microsoft.com/office/drawing/2014/main" id="{3861EAF0-6201-4062-B1C5-3C133BC0DC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6285" y="476672"/>
            <a:ext cx="1613924" cy="2708920"/>
          </a:xfrm>
          <a:prstGeom prst="rect">
            <a:avLst/>
          </a:prstGeom>
        </p:spPr>
      </p:pic>
    </p:spTree>
    <p:extLst>
      <p:ext uri="{BB962C8B-B14F-4D97-AF65-F5344CB8AC3E}">
        <p14:creationId xmlns:p14="http://schemas.microsoft.com/office/powerpoint/2010/main" val="4714758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1000" fill="hold"/>
                                        <p:tgtEl>
                                          <p:spTgt spid="17"/>
                                        </p:tgtEl>
                                        <p:attrNameLst>
                                          <p:attrName>ppt_w</p:attrName>
                                        </p:attrNameLst>
                                      </p:cBhvr>
                                      <p:tavLst>
                                        <p:tav tm="0">
                                          <p:val>
                                            <p:fltVal val="0"/>
                                          </p:val>
                                        </p:tav>
                                        <p:tav tm="100000">
                                          <p:val>
                                            <p:strVal val="#ppt_w"/>
                                          </p:val>
                                        </p:tav>
                                      </p:tavLst>
                                    </p:anim>
                                    <p:anim calcmode="lin" valueType="num">
                                      <p:cBhvr>
                                        <p:cTn id="54" dur="1000" fill="hold"/>
                                        <p:tgtEl>
                                          <p:spTgt spid="17"/>
                                        </p:tgtEl>
                                        <p:attrNameLst>
                                          <p:attrName>ppt_h</p:attrName>
                                        </p:attrNameLst>
                                      </p:cBhvr>
                                      <p:tavLst>
                                        <p:tav tm="0">
                                          <p:val>
                                            <p:fltVal val="0"/>
                                          </p:val>
                                        </p:tav>
                                        <p:tav tm="100000">
                                          <p:val>
                                            <p:strVal val="#ppt_h"/>
                                          </p:val>
                                        </p:tav>
                                      </p:tavLst>
                                    </p:anim>
                                    <p:anim calcmode="lin" valueType="num">
                                      <p:cBhvr>
                                        <p:cTn id="55" dur="1000" fill="hold"/>
                                        <p:tgtEl>
                                          <p:spTgt spid="17"/>
                                        </p:tgtEl>
                                        <p:attrNameLst>
                                          <p:attrName>style.rotation</p:attrName>
                                        </p:attrNameLst>
                                      </p:cBhvr>
                                      <p:tavLst>
                                        <p:tav tm="0">
                                          <p:val>
                                            <p:fltVal val="90"/>
                                          </p:val>
                                        </p:tav>
                                        <p:tav tm="100000">
                                          <p:val>
                                            <p:fltVal val="0"/>
                                          </p:val>
                                        </p:tav>
                                      </p:tavLst>
                                    </p:anim>
                                    <p:animEffect transition="in" filter="fade">
                                      <p:cBhvr>
                                        <p:cTn id="56" dur="1000"/>
                                        <p:tgtEl>
                                          <p:spTgt spid="17"/>
                                        </p:tgtEl>
                                      </p:cBhvr>
                                    </p:animEffect>
                                  </p:childTnLst>
                                </p:cTn>
                              </p:par>
                              <p:par>
                                <p:cTn id="57" presetID="3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1000" fill="hold"/>
                                        <p:tgtEl>
                                          <p:spTgt spid="20"/>
                                        </p:tgtEl>
                                        <p:attrNameLst>
                                          <p:attrName>ppt_w</p:attrName>
                                        </p:attrNameLst>
                                      </p:cBhvr>
                                      <p:tavLst>
                                        <p:tav tm="0">
                                          <p:val>
                                            <p:fltVal val="0"/>
                                          </p:val>
                                        </p:tav>
                                        <p:tav tm="100000">
                                          <p:val>
                                            <p:strVal val="#ppt_w"/>
                                          </p:val>
                                        </p:tav>
                                      </p:tavLst>
                                    </p:anim>
                                    <p:anim calcmode="lin" valueType="num">
                                      <p:cBhvr>
                                        <p:cTn id="60" dur="1000" fill="hold"/>
                                        <p:tgtEl>
                                          <p:spTgt spid="20"/>
                                        </p:tgtEl>
                                        <p:attrNameLst>
                                          <p:attrName>ppt_h</p:attrName>
                                        </p:attrNameLst>
                                      </p:cBhvr>
                                      <p:tavLst>
                                        <p:tav tm="0">
                                          <p:val>
                                            <p:fltVal val="0"/>
                                          </p:val>
                                        </p:tav>
                                        <p:tav tm="100000">
                                          <p:val>
                                            <p:strVal val="#ppt_h"/>
                                          </p:val>
                                        </p:tav>
                                      </p:tavLst>
                                    </p:anim>
                                    <p:anim calcmode="lin" valueType="num">
                                      <p:cBhvr>
                                        <p:cTn id="61" dur="1000" fill="hold"/>
                                        <p:tgtEl>
                                          <p:spTgt spid="20"/>
                                        </p:tgtEl>
                                        <p:attrNameLst>
                                          <p:attrName>style.rotation</p:attrName>
                                        </p:attrNameLst>
                                      </p:cBhvr>
                                      <p:tavLst>
                                        <p:tav tm="0">
                                          <p:val>
                                            <p:fltVal val="90"/>
                                          </p:val>
                                        </p:tav>
                                        <p:tav tm="100000">
                                          <p:val>
                                            <p:fltVal val="0"/>
                                          </p:val>
                                        </p:tav>
                                      </p:tavLst>
                                    </p:anim>
                                    <p:animEffect transition="in" filter="fade">
                                      <p:cBhvr>
                                        <p:cTn id="62" dur="10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fade">
                                      <p:cBhvr>
                                        <p:cTn id="67" dur="500"/>
                                        <p:tgtEl>
                                          <p:spTgt spid="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1" end="1"/>
                                            </p:txEl>
                                          </p:spTgt>
                                        </p:tgtEl>
                                        <p:attrNameLst>
                                          <p:attrName>style.visibility</p:attrName>
                                        </p:attrNameLst>
                                      </p:cBhvr>
                                      <p:to>
                                        <p:strVal val="visible"/>
                                      </p:to>
                                    </p:set>
                                    <p:animEffect transition="in" filter="fade">
                                      <p:cBhvr>
                                        <p:cTn id="72" dur="500"/>
                                        <p:tgtEl>
                                          <p:spTgt spid="8">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xEl>
                                              <p:pRg st="2" end="2"/>
                                            </p:txEl>
                                          </p:spTgt>
                                        </p:tgtEl>
                                        <p:attrNameLst>
                                          <p:attrName>style.visibility</p:attrName>
                                        </p:attrNameLst>
                                      </p:cBhvr>
                                      <p:to>
                                        <p:strVal val="visible"/>
                                      </p:to>
                                    </p:set>
                                    <p:animEffect transition="in" filter="fade">
                                      <p:cBhvr>
                                        <p:cTn id="77" dur="500"/>
                                        <p:tgtEl>
                                          <p:spTgt spid="8">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
                                            <p:txEl>
                                              <p:pRg st="4" end="4"/>
                                            </p:txEl>
                                          </p:spTgt>
                                        </p:tgtEl>
                                        <p:attrNameLst>
                                          <p:attrName>style.visibility</p:attrName>
                                        </p:attrNameLst>
                                      </p:cBhvr>
                                      <p:to>
                                        <p:strVal val="visible"/>
                                      </p:to>
                                    </p:set>
                                    <p:animEffect transition="in" filter="fade">
                                      <p:cBhvr>
                                        <p:cTn id="8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6" grpId="0"/>
      <p:bldP spid="13" grpId="0"/>
      <p:bldP spid="16" grpId="0"/>
      <p:bldP spid="19" grpId="0"/>
    </p:bld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TF02804895" id="{68999234-8DFD-4917-9E9A-A1A0AECD5E67}" vid="{F8691E0C-9980-4F34-AB76-18F64CB286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1380992</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2011-12-19T18:35:00+00:00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TP102804893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725212</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0A765CE0-A8A0-42E0-82D2-3F870DB4D5F7}">
  <ds:schemaRefs>
    <ds:schemaRef ds:uri="http://schemas.microsoft.com/sharepoint/v3/contenttype/forms"/>
  </ds:schemaRefs>
</ds:datastoreItem>
</file>

<file path=customXml/itemProps2.xml><?xml version="1.0" encoding="utf-8"?>
<ds:datastoreItem xmlns:ds="http://schemas.openxmlformats.org/officeDocument/2006/customXml" ds:itemID="{41BC18E0-614B-4152-A3EE-8AA2B60C7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76977-ECB7-44C2-A70D-853BB6B41242}">
  <ds:schemaRefs>
    <ds:schemaRef ds:uri="4873beb7-5857-4685-be1f-d57550cc96cc"/>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Red radial lines presentation (widescreen)</Template>
  <TotalTime>3578</TotalTime>
  <Words>608</Words>
  <Application>Microsoft Office PowerPoint</Application>
  <PresentationFormat>Custom</PresentationFormat>
  <Paragraphs>121</Paragraphs>
  <Slides>24</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Arial</vt:lpstr>
      <vt:lpstr>Calibri</vt:lpstr>
      <vt:lpstr>Calibri Light</vt:lpstr>
      <vt:lpstr>Cambria</vt:lpstr>
      <vt:lpstr>Red Radial 16x9</vt:lpstr>
      <vt:lpstr>Office Theme</vt:lpstr>
      <vt:lpstr>1_Office Theme</vt:lpstr>
      <vt:lpstr>Friends of Burhill school</vt:lpstr>
      <vt:lpstr>Who are we?</vt:lpstr>
      <vt:lpstr>PowerPoint Presentation</vt:lpstr>
      <vt:lpstr>How do we raise money?</vt:lpstr>
      <vt:lpstr>Fireworks</vt:lpstr>
      <vt:lpstr>PowerPoint Presentation</vt:lpstr>
      <vt:lpstr>Christmas fair</vt:lpstr>
      <vt:lpstr>Summer fair</vt:lpstr>
      <vt:lpstr>PowerPoint Presentation</vt:lpstr>
      <vt:lpstr>What have we bought?</vt:lpstr>
      <vt:lpstr>PowerPoint Presentation</vt:lpstr>
      <vt:lpstr>What else do we do?</vt:lpstr>
      <vt:lpstr>THE FINANCIAL REPORT</vt:lpstr>
      <vt:lpstr>PowerPoint Presentation</vt:lpstr>
      <vt:lpstr>PowerPoint Presentation</vt:lpstr>
      <vt:lpstr>PowerPoint Presentation</vt:lpstr>
      <vt:lpstr>PowerPoint Presentation</vt:lpstr>
      <vt:lpstr>PowerPoint Presentation</vt:lpstr>
      <vt:lpstr>PowerPoint Presentation</vt:lpstr>
      <vt:lpstr>Questions?</vt:lpstr>
      <vt:lpstr>The general election The committee</vt:lpstr>
      <vt:lpstr>Let’s spend some money…</vt:lpstr>
      <vt:lpstr> Check out our website:   www.friendsofburhillschool.co.uk</vt:lpstr>
      <vt:lpstr>Next meeting – Monday 6th November</vt:lpstr>
    </vt:vector>
  </TitlesOfParts>
  <Company>Private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of Burhill school</dc:title>
  <dc:creator>Adele Quinn</dc:creator>
  <cp:lastModifiedBy>Christopher Rimmer</cp:lastModifiedBy>
  <cp:revision>76</cp:revision>
  <dcterms:created xsi:type="dcterms:W3CDTF">2016-10-03T19:54:04Z</dcterms:created>
  <dcterms:modified xsi:type="dcterms:W3CDTF">2017-10-13T08:22:44Z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